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198.xml" ContentType="application/vnd.openxmlformats-officedocument.presentationml.slideLayout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notesSlides/notesSlide14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96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92.xml" ContentType="application/vnd.openxmlformats-officedocument.presentationml.slideLayout+xml"/>
  <Override PartName="/ppt/diagrams/drawing1.xml" ContentType="application/vnd.ms-office.drawingml.diagramDrawing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81.xml" ContentType="application/vnd.openxmlformats-officedocument.presentationml.slideLayou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diagrams/data1.xml" ContentType="application/vnd.openxmlformats-officedocument.drawingml.diagramData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  <Override PartName="/ppt/notesSlides/notesSlide12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674" r:id="rId2"/>
    <p:sldMasterId id="2147483687" r:id="rId3"/>
    <p:sldMasterId id="2147483700" r:id="rId4"/>
    <p:sldMasterId id="2147483713" r:id="rId5"/>
    <p:sldMasterId id="2147483726" r:id="rId6"/>
    <p:sldMasterId id="2147483739" r:id="rId7"/>
    <p:sldMasterId id="2147483758" r:id="rId8"/>
    <p:sldMasterId id="2147483772" r:id="rId9"/>
    <p:sldMasterId id="2147483785" r:id="rId10"/>
    <p:sldMasterId id="2147483798" r:id="rId11"/>
    <p:sldMasterId id="2147483811" r:id="rId12"/>
    <p:sldMasterId id="2147483824" r:id="rId13"/>
    <p:sldMasterId id="2147483837" r:id="rId14"/>
    <p:sldMasterId id="2147483851" r:id="rId15"/>
  </p:sldMasterIdLst>
  <p:notesMasterIdLst>
    <p:notesMasterId r:id="rId36"/>
  </p:notesMasterIdLst>
  <p:sldIdLst>
    <p:sldId id="419" r:id="rId16"/>
    <p:sldId id="420" r:id="rId17"/>
    <p:sldId id="447" r:id="rId18"/>
    <p:sldId id="452" r:id="rId19"/>
    <p:sldId id="454" r:id="rId20"/>
    <p:sldId id="457" r:id="rId21"/>
    <p:sldId id="458" r:id="rId22"/>
    <p:sldId id="459" r:id="rId23"/>
    <p:sldId id="460" r:id="rId24"/>
    <p:sldId id="461" r:id="rId25"/>
    <p:sldId id="453" r:id="rId26"/>
    <p:sldId id="462" r:id="rId27"/>
    <p:sldId id="463" r:id="rId28"/>
    <p:sldId id="455" r:id="rId29"/>
    <p:sldId id="373" r:id="rId30"/>
    <p:sldId id="407" r:id="rId31"/>
    <p:sldId id="435" r:id="rId32"/>
    <p:sldId id="441" r:id="rId33"/>
    <p:sldId id="456" r:id="rId34"/>
    <p:sldId id="437" r:id="rId35"/>
  </p:sldIdLst>
  <p:sldSz cx="9144000" cy="5143500" type="screen16x9"/>
  <p:notesSz cx="6731000" cy="9867900"/>
  <p:defaultTextStyle>
    <a:defPPr>
      <a:defRPr lang="en-US"/>
    </a:defPPr>
    <a:lvl1pPr algn="l" defTabSz="3556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355600" indent="101600" algn="l" defTabSz="3556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712788" indent="201613" algn="l" defTabSz="3556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068388" indent="303213" algn="l" defTabSz="3556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425575" indent="403225" algn="l" defTabSz="3556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99"/>
    <a:srgbClr val="0E035D"/>
    <a:srgbClr val="99CCFF"/>
    <a:srgbClr val="CCCCFF"/>
    <a:srgbClr val="9999FF"/>
    <a:srgbClr val="FFFFFF"/>
    <a:srgbClr val="FF1919"/>
    <a:srgbClr val="DE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433" autoAdjust="0"/>
    <p:restoredTop sz="85954" autoAdjust="0"/>
  </p:normalViewPr>
  <p:slideViewPr>
    <p:cSldViewPr snapToGrid="0" snapToObjects="1">
      <p:cViewPr>
        <p:scale>
          <a:sx n="100" d="100"/>
          <a:sy n="100" d="100"/>
        </p:scale>
        <p:origin x="-906" y="-144"/>
      </p:cViewPr>
      <p:guideLst>
        <p:guide orient="horz" pos="2381"/>
        <p:guide orient="horz" pos="1620"/>
        <p:guide pos="33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FCD088-3897-4ED5-83B5-C0DDD5B44F15}" type="doc">
      <dgm:prSet loTypeId="urn:microsoft.com/office/officeart/2008/layout/VerticalCurvedList" loCatId="list" qsTypeId="urn:microsoft.com/office/officeart/2005/8/quickstyle/simple5" qsCatId="simple" csTypeId="urn:microsoft.com/office/officeart/2005/8/colors/colorful4" csCatId="colorful" phldr="1"/>
      <dgm:spPr/>
    </dgm:pt>
    <dgm:pt modelId="{5E669FE5-0685-4662-9221-6FEFC4221832}">
      <dgm:prSet phldrT="[Текст]" custT="1"/>
      <dgm:spPr/>
      <dgm:t>
        <a:bodyPr/>
        <a:lstStyle/>
        <a:p>
          <a:r>
            <a:rPr lang="ru-RU" sz="1400" dirty="0" smtClean="0"/>
            <a:t>Ряд стран уже перешли на кассы нового поколения или находятся в процессе перехода (Южная Корея, Венгрия, Швеция, Чехия, Италия, Канада, Казахстан, Хорватия, Польша, Армения и пр.)</a:t>
          </a:r>
          <a:endParaRPr lang="ru-RU" sz="1400" dirty="0"/>
        </a:p>
      </dgm:t>
    </dgm:pt>
    <dgm:pt modelId="{C907CC28-7E9F-430B-AF06-63583D1647E8}" type="parTrans" cxnId="{913CC601-F406-4E95-B45D-EB5F26494879}">
      <dgm:prSet/>
      <dgm:spPr/>
      <dgm:t>
        <a:bodyPr/>
        <a:lstStyle/>
        <a:p>
          <a:endParaRPr lang="ru-RU" sz="3200"/>
        </a:p>
      </dgm:t>
    </dgm:pt>
    <dgm:pt modelId="{08DDF3A7-E238-473E-AA69-A8182AADF911}" type="sibTrans" cxnId="{913CC601-F406-4E95-B45D-EB5F26494879}">
      <dgm:prSet/>
      <dgm:spPr/>
      <dgm:t>
        <a:bodyPr/>
        <a:lstStyle/>
        <a:p>
          <a:endParaRPr lang="ru-RU" sz="3200"/>
        </a:p>
      </dgm:t>
    </dgm:pt>
    <dgm:pt modelId="{D7E8A1F2-988A-430C-A044-499EDD4A0B1C}">
      <dgm:prSet phldrT="[Текст]" custT="1"/>
      <dgm:spPr/>
      <dgm:t>
        <a:bodyPr/>
        <a:lstStyle/>
        <a:p>
          <a:r>
            <a:rPr lang="ru-RU" sz="1400" dirty="0" smtClean="0"/>
            <a:t>Прорабатывается вопрос применения подобных систем (Великобритания, Турция, Люксембург)</a:t>
          </a:r>
        </a:p>
      </dgm:t>
    </dgm:pt>
    <dgm:pt modelId="{C3079A98-A9A6-4840-9311-467C3A7031B5}" type="parTrans" cxnId="{C1154C2E-A5DF-490F-AD0F-AE7B6AF74B19}">
      <dgm:prSet/>
      <dgm:spPr/>
      <dgm:t>
        <a:bodyPr/>
        <a:lstStyle/>
        <a:p>
          <a:endParaRPr lang="ru-RU" sz="3200"/>
        </a:p>
      </dgm:t>
    </dgm:pt>
    <dgm:pt modelId="{C5720E27-4115-4406-A75A-18A450C967E3}" type="sibTrans" cxnId="{C1154C2E-A5DF-490F-AD0F-AE7B6AF74B19}">
      <dgm:prSet/>
      <dgm:spPr/>
      <dgm:t>
        <a:bodyPr/>
        <a:lstStyle/>
        <a:p>
          <a:endParaRPr lang="ru-RU" sz="3200"/>
        </a:p>
      </dgm:t>
    </dgm:pt>
    <dgm:pt modelId="{4BD02EBD-B5CB-4103-ADE5-53B3568C07D8}">
      <dgm:prSet phldrT="[Текст]" custT="1"/>
      <dgm:spPr/>
      <dgm:t>
        <a:bodyPr/>
        <a:lstStyle/>
        <a:p>
          <a:r>
            <a:rPr lang="ru-RU" sz="1400" dirty="0" smtClean="0"/>
            <a:t>Российская система по праву считается передовой ввиду ее уникальности (технология, надежность, масштаб)</a:t>
          </a:r>
        </a:p>
      </dgm:t>
    </dgm:pt>
    <dgm:pt modelId="{CC22D36F-519A-4647-80E2-2DC05E9E1327}" type="parTrans" cxnId="{7CCE3B3C-F3D7-46B3-9BB6-9FCD8E7E3839}">
      <dgm:prSet/>
      <dgm:spPr/>
      <dgm:t>
        <a:bodyPr/>
        <a:lstStyle/>
        <a:p>
          <a:endParaRPr lang="ru-RU" sz="3200"/>
        </a:p>
      </dgm:t>
    </dgm:pt>
    <dgm:pt modelId="{1AB23795-C726-4385-A843-0B9E0EA4A3D7}" type="sibTrans" cxnId="{7CCE3B3C-F3D7-46B3-9BB6-9FCD8E7E3839}">
      <dgm:prSet/>
      <dgm:spPr/>
      <dgm:t>
        <a:bodyPr/>
        <a:lstStyle/>
        <a:p>
          <a:endParaRPr lang="ru-RU" sz="3200"/>
        </a:p>
      </dgm:t>
    </dgm:pt>
    <dgm:pt modelId="{0AAD888C-B3D4-4CB8-AE77-54B9F1EA4CA3}" type="pres">
      <dgm:prSet presAssocID="{D5FCD088-3897-4ED5-83B5-C0DDD5B44F15}" presName="Name0" presStyleCnt="0">
        <dgm:presLayoutVars>
          <dgm:chMax val="7"/>
          <dgm:chPref val="7"/>
          <dgm:dir/>
        </dgm:presLayoutVars>
      </dgm:prSet>
      <dgm:spPr/>
    </dgm:pt>
    <dgm:pt modelId="{A40B8BD9-6DCB-4CA9-94BA-62BA1CFB9794}" type="pres">
      <dgm:prSet presAssocID="{D5FCD088-3897-4ED5-83B5-C0DDD5B44F15}" presName="Name1" presStyleCnt="0"/>
      <dgm:spPr/>
    </dgm:pt>
    <dgm:pt modelId="{B76B8CDD-D569-4840-B533-D819510CEBA4}" type="pres">
      <dgm:prSet presAssocID="{D5FCD088-3897-4ED5-83B5-C0DDD5B44F15}" presName="cycle" presStyleCnt="0"/>
      <dgm:spPr/>
    </dgm:pt>
    <dgm:pt modelId="{DCAA28C4-2801-4AAD-8829-595DD6EC4867}" type="pres">
      <dgm:prSet presAssocID="{D5FCD088-3897-4ED5-83B5-C0DDD5B44F15}" presName="srcNode" presStyleLbl="node1" presStyleIdx="0" presStyleCnt="3"/>
      <dgm:spPr/>
    </dgm:pt>
    <dgm:pt modelId="{F821D5E0-02DD-4ADD-9C27-5A7222699869}" type="pres">
      <dgm:prSet presAssocID="{D5FCD088-3897-4ED5-83B5-C0DDD5B44F15}" presName="conn" presStyleLbl="parChTrans1D2" presStyleIdx="0" presStyleCnt="1"/>
      <dgm:spPr/>
      <dgm:t>
        <a:bodyPr/>
        <a:lstStyle/>
        <a:p>
          <a:endParaRPr lang="ru-RU"/>
        </a:p>
      </dgm:t>
    </dgm:pt>
    <dgm:pt modelId="{2F137336-1794-4E36-BF0C-98367D4957BD}" type="pres">
      <dgm:prSet presAssocID="{D5FCD088-3897-4ED5-83B5-C0DDD5B44F15}" presName="extraNode" presStyleLbl="node1" presStyleIdx="0" presStyleCnt="3"/>
      <dgm:spPr/>
    </dgm:pt>
    <dgm:pt modelId="{474204D4-1AC1-426D-9416-211820B01536}" type="pres">
      <dgm:prSet presAssocID="{D5FCD088-3897-4ED5-83B5-C0DDD5B44F15}" presName="dstNode" presStyleLbl="node1" presStyleIdx="0" presStyleCnt="3"/>
      <dgm:spPr/>
    </dgm:pt>
    <dgm:pt modelId="{26C7E496-4FE0-43AA-81AE-E88E9BF93B82}" type="pres">
      <dgm:prSet presAssocID="{5E669FE5-0685-4662-9221-6FEFC4221832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FB922E-ABF9-4AD8-8DEB-AD515BD67684}" type="pres">
      <dgm:prSet presAssocID="{5E669FE5-0685-4662-9221-6FEFC4221832}" presName="accent_1" presStyleCnt="0"/>
      <dgm:spPr/>
    </dgm:pt>
    <dgm:pt modelId="{B8ACDBED-38A9-4E98-ADBE-0CF3DAC94166}" type="pres">
      <dgm:prSet presAssocID="{5E669FE5-0685-4662-9221-6FEFC4221832}" presName="accentRepeatNode" presStyleLbl="solidFgAcc1" presStyleIdx="0" presStyleCnt="3"/>
      <dgm:spPr>
        <a:solidFill>
          <a:schemeClr val="accent4">
            <a:lumMod val="40000"/>
            <a:lumOff val="60000"/>
          </a:schemeClr>
        </a:solidFill>
      </dgm:spPr>
    </dgm:pt>
    <dgm:pt modelId="{7A59DDBA-6EF6-4243-8448-8A741E7762D1}" type="pres">
      <dgm:prSet presAssocID="{D7E8A1F2-988A-430C-A044-499EDD4A0B1C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45AFDD-826A-44AF-8D40-C941FDA6D8AE}" type="pres">
      <dgm:prSet presAssocID="{D7E8A1F2-988A-430C-A044-499EDD4A0B1C}" presName="accent_2" presStyleCnt="0"/>
      <dgm:spPr/>
    </dgm:pt>
    <dgm:pt modelId="{27F3F445-3AFF-4536-B04F-19729661F124}" type="pres">
      <dgm:prSet presAssocID="{D7E8A1F2-988A-430C-A044-499EDD4A0B1C}" presName="accentRepeatNode" presStyleLbl="solidFgAcc1" presStyleIdx="1" presStyleCnt="3"/>
      <dgm:spPr>
        <a:solidFill>
          <a:schemeClr val="accent1">
            <a:lumMod val="60000"/>
            <a:lumOff val="40000"/>
          </a:schemeClr>
        </a:solidFill>
      </dgm:spPr>
    </dgm:pt>
    <dgm:pt modelId="{16C6AA28-37B9-49CC-9A1B-D660433185B4}" type="pres">
      <dgm:prSet presAssocID="{4BD02EBD-B5CB-4103-ADE5-53B3568C07D8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CF04C4-7DAD-4EA3-83F1-DF49ED03E71F}" type="pres">
      <dgm:prSet presAssocID="{4BD02EBD-B5CB-4103-ADE5-53B3568C07D8}" presName="accent_3" presStyleCnt="0"/>
      <dgm:spPr/>
    </dgm:pt>
    <dgm:pt modelId="{537CE4D2-1255-49DA-A9E0-1F360C918EA1}" type="pres">
      <dgm:prSet presAssocID="{4BD02EBD-B5CB-4103-ADE5-53B3568C07D8}" presName="accentRepeatNode" presStyleLbl="solidFgAcc1" presStyleIdx="2" presStyleCnt="3"/>
      <dgm:spPr>
        <a:solidFill>
          <a:schemeClr val="accent5">
            <a:lumMod val="40000"/>
            <a:lumOff val="60000"/>
          </a:schemeClr>
        </a:solidFill>
      </dgm:spPr>
    </dgm:pt>
  </dgm:ptLst>
  <dgm:cxnLst>
    <dgm:cxn modelId="{5E67F494-CEC7-4A7D-8F3F-0A552EFDA54F}" type="presOf" srcId="{D5FCD088-3897-4ED5-83B5-C0DDD5B44F15}" destId="{0AAD888C-B3D4-4CB8-AE77-54B9F1EA4CA3}" srcOrd="0" destOrd="0" presId="urn:microsoft.com/office/officeart/2008/layout/VerticalCurvedList"/>
    <dgm:cxn modelId="{C1154C2E-A5DF-490F-AD0F-AE7B6AF74B19}" srcId="{D5FCD088-3897-4ED5-83B5-C0DDD5B44F15}" destId="{D7E8A1F2-988A-430C-A044-499EDD4A0B1C}" srcOrd="1" destOrd="0" parTransId="{C3079A98-A9A6-4840-9311-467C3A7031B5}" sibTransId="{C5720E27-4115-4406-A75A-18A450C967E3}"/>
    <dgm:cxn modelId="{F051B337-0D92-4ACB-9DB3-16C4AA97BA0A}" type="presOf" srcId="{5E669FE5-0685-4662-9221-6FEFC4221832}" destId="{26C7E496-4FE0-43AA-81AE-E88E9BF93B82}" srcOrd="0" destOrd="0" presId="urn:microsoft.com/office/officeart/2008/layout/VerticalCurvedList"/>
    <dgm:cxn modelId="{913CC601-F406-4E95-B45D-EB5F26494879}" srcId="{D5FCD088-3897-4ED5-83B5-C0DDD5B44F15}" destId="{5E669FE5-0685-4662-9221-6FEFC4221832}" srcOrd="0" destOrd="0" parTransId="{C907CC28-7E9F-430B-AF06-63583D1647E8}" sibTransId="{08DDF3A7-E238-473E-AA69-A8182AADF911}"/>
    <dgm:cxn modelId="{EFBF2C8F-B9C0-4203-83D6-1FF8B18757E9}" type="presOf" srcId="{08DDF3A7-E238-473E-AA69-A8182AADF911}" destId="{F821D5E0-02DD-4ADD-9C27-5A7222699869}" srcOrd="0" destOrd="0" presId="urn:microsoft.com/office/officeart/2008/layout/VerticalCurvedList"/>
    <dgm:cxn modelId="{BDAAD345-37AE-42A1-926D-0F781FBA4AF9}" type="presOf" srcId="{4BD02EBD-B5CB-4103-ADE5-53B3568C07D8}" destId="{16C6AA28-37B9-49CC-9A1B-D660433185B4}" srcOrd="0" destOrd="0" presId="urn:microsoft.com/office/officeart/2008/layout/VerticalCurvedList"/>
    <dgm:cxn modelId="{7CCE3B3C-F3D7-46B3-9BB6-9FCD8E7E3839}" srcId="{D5FCD088-3897-4ED5-83B5-C0DDD5B44F15}" destId="{4BD02EBD-B5CB-4103-ADE5-53B3568C07D8}" srcOrd="2" destOrd="0" parTransId="{CC22D36F-519A-4647-80E2-2DC05E9E1327}" sibTransId="{1AB23795-C726-4385-A843-0B9E0EA4A3D7}"/>
    <dgm:cxn modelId="{966E0081-FD9F-48E5-A7EF-193FBA031AC0}" type="presOf" srcId="{D7E8A1F2-988A-430C-A044-499EDD4A0B1C}" destId="{7A59DDBA-6EF6-4243-8448-8A741E7762D1}" srcOrd="0" destOrd="0" presId="urn:microsoft.com/office/officeart/2008/layout/VerticalCurvedList"/>
    <dgm:cxn modelId="{1EA8A6FE-6498-4260-A3C0-957ABFFC54EA}" type="presParOf" srcId="{0AAD888C-B3D4-4CB8-AE77-54B9F1EA4CA3}" destId="{A40B8BD9-6DCB-4CA9-94BA-62BA1CFB9794}" srcOrd="0" destOrd="0" presId="urn:microsoft.com/office/officeart/2008/layout/VerticalCurvedList"/>
    <dgm:cxn modelId="{5BFB4620-04B7-416E-836F-6BEE340C6B31}" type="presParOf" srcId="{A40B8BD9-6DCB-4CA9-94BA-62BA1CFB9794}" destId="{B76B8CDD-D569-4840-B533-D819510CEBA4}" srcOrd="0" destOrd="0" presId="urn:microsoft.com/office/officeart/2008/layout/VerticalCurvedList"/>
    <dgm:cxn modelId="{6121B364-DBAA-47D0-8977-B13292CDE862}" type="presParOf" srcId="{B76B8CDD-D569-4840-B533-D819510CEBA4}" destId="{DCAA28C4-2801-4AAD-8829-595DD6EC4867}" srcOrd="0" destOrd="0" presId="urn:microsoft.com/office/officeart/2008/layout/VerticalCurvedList"/>
    <dgm:cxn modelId="{E8F7E56C-753C-4276-B770-79B0528BE444}" type="presParOf" srcId="{B76B8CDD-D569-4840-B533-D819510CEBA4}" destId="{F821D5E0-02DD-4ADD-9C27-5A7222699869}" srcOrd="1" destOrd="0" presId="urn:microsoft.com/office/officeart/2008/layout/VerticalCurvedList"/>
    <dgm:cxn modelId="{0186A3D1-8BD3-4A78-9B7A-95A76607FAE9}" type="presParOf" srcId="{B76B8CDD-D569-4840-B533-D819510CEBA4}" destId="{2F137336-1794-4E36-BF0C-98367D4957BD}" srcOrd="2" destOrd="0" presId="urn:microsoft.com/office/officeart/2008/layout/VerticalCurvedList"/>
    <dgm:cxn modelId="{2ABC0F6C-64AE-4388-A176-CAA982B0E3B6}" type="presParOf" srcId="{B76B8CDD-D569-4840-B533-D819510CEBA4}" destId="{474204D4-1AC1-426D-9416-211820B01536}" srcOrd="3" destOrd="0" presId="urn:microsoft.com/office/officeart/2008/layout/VerticalCurvedList"/>
    <dgm:cxn modelId="{C3F0C3FF-0889-4047-94BC-315E566CAFB7}" type="presParOf" srcId="{A40B8BD9-6DCB-4CA9-94BA-62BA1CFB9794}" destId="{26C7E496-4FE0-43AA-81AE-E88E9BF93B82}" srcOrd="1" destOrd="0" presId="urn:microsoft.com/office/officeart/2008/layout/VerticalCurvedList"/>
    <dgm:cxn modelId="{23A3108B-442F-4C66-960E-3EFB641396DD}" type="presParOf" srcId="{A40B8BD9-6DCB-4CA9-94BA-62BA1CFB9794}" destId="{00FB922E-ABF9-4AD8-8DEB-AD515BD67684}" srcOrd="2" destOrd="0" presId="urn:microsoft.com/office/officeart/2008/layout/VerticalCurvedList"/>
    <dgm:cxn modelId="{1C5410FB-BA79-435A-892F-F5FB61CCA4CD}" type="presParOf" srcId="{00FB922E-ABF9-4AD8-8DEB-AD515BD67684}" destId="{B8ACDBED-38A9-4E98-ADBE-0CF3DAC94166}" srcOrd="0" destOrd="0" presId="urn:microsoft.com/office/officeart/2008/layout/VerticalCurvedList"/>
    <dgm:cxn modelId="{B271AD41-037D-43DE-A3A8-F1C28545DBBA}" type="presParOf" srcId="{A40B8BD9-6DCB-4CA9-94BA-62BA1CFB9794}" destId="{7A59DDBA-6EF6-4243-8448-8A741E7762D1}" srcOrd="3" destOrd="0" presId="urn:microsoft.com/office/officeart/2008/layout/VerticalCurvedList"/>
    <dgm:cxn modelId="{3AF3F9DF-456D-4811-9F85-3878323D899A}" type="presParOf" srcId="{A40B8BD9-6DCB-4CA9-94BA-62BA1CFB9794}" destId="{A745AFDD-826A-44AF-8D40-C941FDA6D8AE}" srcOrd="4" destOrd="0" presId="urn:microsoft.com/office/officeart/2008/layout/VerticalCurvedList"/>
    <dgm:cxn modelId="{58FA6D58-2230-4CA8-BB8D-9D357686B67F}" type="presParOf" srcId="{A745AFDD-826A-44AF-8D40-C941FDA6D8AE}" destId="{27F3F445-3AFF-4536-B04F-19729661F124}" srcOrd="0" destOrd="0" presId="urn:microsoft.com/office/officeart/2008/layout/VerticalCurvedList"/>
    <dgm:cxn modelId="{54F0F69B-45C2-4D04-9B4E-ADD5FA750902}" type="presParOf" srcId="{A40B8BD9-6DCB-4CA9-94BA-62BA1CFB9794}" destId="{16C6AA28-37B9-49CC-9A1B-D660433185B4}" srcOrd="5" destOrd="0" presId="urn:microsoft.com/office/officeart/2008/layout/VerticalCurvedList"/>
    <dgm:cxn modelId="{CA191D13-07A5-4D67-AB52-C0C3E1E839E5}" type="presParOf" srcId="{A40B8BD9-6DCB-4CA9-94BA-62BA1CFB9794}" destId="{8DCF04C4-7DAD-4EA3-83F1-DF49ED03E71F}" srcOrd="6" destOrd="0" presId="urn:microsoft.com/office/officeart/2008/layout/VerticalCurvedList"/>
    <dgm:cxn modelId="{48938A77-C12C-4887-B023-DB9B3F11DFCF}" type="presParOf" srcId="{8DCF04C4-7DAD-4EA3-83F1-DF49ED03E71F}" destId="{537CE4D2-1255-49DA-A9E0-1F360C918EA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35660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35660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5D9901C-BF5A-406B-8CB2-6F028F6A8FC5}" type="datetimeFigureOut">
              <a:rPr lang="ru-RU"/>
              <a:pPr>
                <a:defRPr/>
              </a:pPr>
              <a:t>01.03.2019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3025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7888"/>
            <a:ext cx="5384800" cy="44402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35660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35660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D9E1684-3CBE-440C-A8EF-7071BBBE26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12788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55600" algn="l" defTabSz="712788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12788" algn="l" defTabSz="712788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68388" algn="l" defTabSz="712788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25575" algn="l" defTabSz="712788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83041" algn="l" defTabSz="71320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39647" algn="l" defTabSz="71320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96256" algn="l" defTabSz="71320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52864" algn="l" defTabSz="71320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22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11213" fontAlgn="base">
              <a:spcBef>
                <a:spcPct val="0"/>
              </a:spcBef>
              <a:spcAft>
                <a:spcPct val="0"/>
              </a:spcAft>
              <a:defRPr/>
            </a:pPr>
            <a:fld id="{C17378DD-4244-42EE-A752-2495FDC6D9E9}" type="slidenum">
              <a:rPr lang="ru-RU">
                <a:cs typeface="Arial" charset="0"/>
              </a:rPr>
              <a:pPr defTabSz="811213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06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defTabSz="811213">
              <a:defRPr/>
            </a:pPr>
            <a:fld id="{C8656DB0-0276-43F8-806D-ED931758D4E7}" type="slidenum">
              <a:rPr lang="ru-RU" sz="1200">
                <a:latin typeface="+mn-lt"/>
              </a:rPr>
              <a:pPr algn="r" defTabSz="811213">
                <a:defRPr/>
              </a:pPr>
              <a:t>11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26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defTabSz="811213">
              <a:defRPr/>
            </a:pPr>
            <a:fld id="{F216F694-A6EF-42E7-9120-1800EA187DB2}" type="slidenum">
              <a:rPr lang="ru-RU" sz="1200">
                <a:latin typeface="+mn-lt"/>
              </a:rPr>
              <a:pPr algn="r" defTabSz="811213">
                <a:defRPr/>
              </a:pPr>
              <a:t>12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47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defTabSz="811213">
              <a:defRPr/>
            </a:pPr>
            <a:fld id="{587F6E1B-01F3-4ED0-BA1A-90B8236B3647}" type="slidenum">
              <a:rPr lang="ru-RU" sz="1200">
                <a:latin typeface="+mn-lt"/>
              </a:rPr>
              <a:pPr algn="r" defTabSz="811213">
                <a:defRPr/>
              </a:pPr>
              <a:t>13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67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defTabSz="811213">
              <a:defRPr/>
            </a:pPr>
            <a:fld id="{6C1E2546-B4F1-4745-8B2D-40ACCEB7C88D}" type="slidenum">
              <a:rPr lang="ru-RU" sz="1200">
                <a:latin typeface="+mn-lt"/>
              </a:rPr>
              <a:pPr algn="r" defTabSz="811213">
                <a:defRPr/>
              </a:pPr>
              <a:t>14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74613" y="739775"/>
            <a:ext cx="65817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08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96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355600" fontAlgn="base">
              <a:spcBef>
                <a:spcPct val="0"/>
              </a:spcBef>
              <a:spcAft>
                <a:spcPct val="0"/>
              </a:spcAft>
              <a:defRPr/>
            </a:pPr>
            <a:fld id="{C7D165CC-9BBA-4E07-BC4C-F7BCFC5A335C}" type="slidenum">
              <a:rPr lang="ru-RU">
                <a:cs typeface="Arial" charset="0"/>
              </a:rPr>
              <a:pPr defTabSz="355600"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49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defTabSz="811213">
              <a:defRPr/>
            </a:pPr>
            <a:fld id="{95190D85-3B9F-4BBB-AD2D-66995AC43611}" type="slidenum">
              <a:rPr lang="ru-RU" sz="1200">
                <a:latin typeface="+mn-lt"/>
              </a:rPr>
              <a:pPr algn="r" defTabSz="811213">
                <a:defRPr/>
              </a:pPr>
              <a:t>19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42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defTabSz="811213">
              <a:defRPr/>
            </a:pPr>
            <a:fld id="{2127A84B-C605-465B-8019-E3B73AE63383}" type="slidenum">
              <a:rPr lang="ru-RU" sz="1200">
                <a:latin typeface="+mn-lt"/>
              </a:rPr>
              <a:pPr algn="r" defTabSz="811213">
                <a:defRPr/>
              </a:pPr>
              <a:t>3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63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defTabSz="811213">
              <a:defRPr/>
            </a:pPr>
            <a:fld id="{545B2E2F-8DDD-4661-9129-E56D7ADEC0CB}" type="slidenum">
              <a:rPr lang="ru-RU" sz="1200">
                <a:latin typeface="+mn-lt"/>
              </a:rPr>
              <a:pPr algn="r" defTabSz="811213">
                <a:defRPr/>
              </a:pPr>
              <a:t>4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83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defTabSz="811213">
              <a:defRPr/>
            </a:pPr>
            <a:fld id="{EC808491-6E7B-4E8B-8EB3-787E76923127}" type="slidenum">
              <a:rPr lang="ru-RU" sz="1200">
                <a:latin typeface="+mn-lt"/>
              </a:rPr>
              <a:pPr algn="r" defTabSz="811213">
                <a:defRPr/>
              </a:pPr>
              <a:t>5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04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defTabSz="811213">
              <a:defRPr/>
            </a:pPr>
            <a:fld id="{49FFC59B-091B-4F94-9AA8-01775E792768}" type="slidenum">
              <a:rPr lang="ru-RU" sz="1200">
                <a:latin typeface="+mn-lt"/>
              </a:rPr>
              <a:pPr algn="r" defTabSz="811213">
                <a:defRPr/>
              </a:pPr>
              <a:t>6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24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defTabSz="811213">
              <a:defRPr/>
            </a:pPr>
            <a:fld id="{A6367969-95F5-4725-8672-FDB30448D22D}" type="slidenum">
              <a:rPr lang="ru-RU" sz="1200">
                <a:latin typeface="+mn-lt"/>
              </a:rPr>
              <a:pPr algn="r" defTabSz="811213">
                <a:defRPr/>
              </a:pPr>
              <a:t>7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44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defTabSz="811213">
              <a:defRPr/>
            </a:pPr>
            <a:fld id="{3E80DF70-198F-4BF4-A049-9E4F46E46091}" type="slidenum">
              <a:rPr lang="ru-RU" sz="1200">
                <a:latin typeface="+mn-lt"/>
              </a:rPr>
              <a:pPr algn="r" defTabSz="811213">
                <a:defRPr/>
              </a:pPr>
              <a:t>8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65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defTabSz="811213">
              <a:defRPr/>
            </a:pPr>
            <a:fld id="{49DF1836-2DB3-49A3-98B6-8704DE96C763}" type="slidenum">
              <a:rPr lang="ru-RU" sz="1200">
                <a:latin typeface="+mn-lt"/>
              </a:rPr>
              <a:pPr algn="r" defTabSz="811213">
                <a:defRPr/>
              </a:pPr>
              <a:t>9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77788" y="741363"/>
            <a:ext cx="6575425" cy="36988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85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 тексту слайда</a:t>
            </a:r>
          </a:p>
        </p:txBody>
      </p:sp>
      <p:sp>
        <p:nvSpPr>
          <p:cNvPr id="222211" name="Номер слайда 3"/>
          <p:cNvSpPr txBox="1">
            <a:spLocks noGrp="1"/>
          </p:cNvSpPr>
          <p:nvPr/>
        </p:nvSpPr>
        <p:spPr bwMode="auto">
          <a:xfrm>
            <a:off x="3813175" y="9372600"/>
            <a:ext cx="2916238" cy="4937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 defTabSz="811213">
              <a:defRPr/>
            </a:pPr>
            <a:fld id="{9B735685-C10A-40E0-B4C8-18ED90BFF866}" type="slidenum">
              <a:rPr lang="ru-RU" sz="1200">
                <a:latin typeface="+mn-lt"/>
              </a:rPr>
              <a:pPr algn="r" defTabSz="811213">
                <a:defRPr/>
              </a:pPr>
              <a:t>10</a:t>
            </a:fld>
            <a:endParaRPr lang="ru-RU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34AE6-A1E3-4235-B176-668BBA14E4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0CBB4C47-FFD1-492E-95BE-D8399B1BC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E260E7FA-D7F2-410A-94F8-7A743D3DA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2EE01419-F7A3-492E-B7E9-8DDD3F1CB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4B6DA1A7-6EB8-4872-9669-BC96B2C005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9EAA1ADD-E11C-49BB-AEEE-0568D73B4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3CB33523-3915-4522-B894-65E469BAC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341C2B23-4CC8-4AE0-9A8F-17BD477538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ADE0C92B-EA76-4EF6-8384-9D4474E68D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5DC77B77-704F-44BE-9A84-D30AA4777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BD9AB58B-C2AD-4E16-97E9-0D40D8B20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CDEB3-7FD5-4B1A-8807-96F661AD6B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3B4FE-EFAE-4002-B003-106D696CB3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5" y="367165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15855" y="1199754"/>
            <a:ext cx="7343979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15855" y="3064721"/>
            <a:ext cx="7343979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B9A74956-41EF-4229-B81C-58E50F80EC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D15BB64-8F06-40DC-B409-06848D493F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052FCB2-1463-4E4D-81D2-0D0B30D147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F8FB67-8741-45B6-8E9F-C82453034B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0AC7670-EA2A-4901-AB85-1456E2E316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8066205-2EDA-4835-A1DC-59173184E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B70E42B-4CBC-442F-BE7A-6F7139361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B22424EC-BFD9-42F5-AD7D-66B3A9C318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3BF7F-6A76-4E90-ACE5-3558A9890E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A6C05B0-6AB5-4C1C-BCC1-BDB04AF5E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91504C2-FE89-4A99-B403-724C298EF6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1A16E2-10D2-4027-9112-78BFE0206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56DF783-417A-45F7-8971-5E6C633AA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53CC06F-44AD-4976-BD3A-93EC318663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D112CC-A6B2-4D39-B803-45B34CF0EE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F1F4437-CE23-4B70-9049-FFB8B582A9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22525F8-C9DD-4D5F-9C65-237202CF62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8C59A17-83CA-4AA9-97A8-8E2C7237F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06526-4FCB-4B35-82F3-7D44CE0F9E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C634821-BAFA-4EA7-88B9-B54C0D4B23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D56BC8DE-4820-42A6-944D-7A1AC37B6C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EDA6B34-3044-4B7D-8FB2-63306F190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144703C-1ED7-4E9B-A79B-C2CD3946B1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0D587F9-A5A1-44B8-9474-5A63C1DD6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CD54F6-EA6E-4319-9AD1-AAF988C77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5" y="367165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15855" y="1199754"/>
            <a:ext cx="7343979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15855" y="3064721"/>
            <a:ext cx="7343979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2DE0888-0128-4C52-AE45-5EA2C951D3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6C46B91-9457-4DD2-92D3-B754581AE5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92217DD-2CFC-459E-BC26-5D37D29F1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4471585-332C-4E05-BECF-D72027A66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77436B5-B478-4AC8-8C2D-375583F1ED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9B6E05A-00FC-43B4-B70B-2563179D35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19C887-F8E6-43AA-AC98-CA19B8963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7B805433-D9C9-45C2-B09A-1FBB09ABB4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F3B10A0-DAF7-4806-BA90-17F8A1035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F59A24-8777-4969-82DF-30CE4CFC9A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4CB8D82-8CE3-47C0-AE52-438048696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118F77E-D136-40FD-BB51-BF299F204A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25740B4-B634-4874-9F50-6E029F866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38" y="3846513"/>
            <a:ext cx="923925" cy="280987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DCFF6C3-708B-4E7A-BE76-C037679D2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6978302-49D4-4075-A8EC-6230DD05B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1F7147-3606-4A18-82A4-BB188FFA4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F5E0E5F-458F-44CB-8102-0431235E9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3193CA8-F583-4ACD-BA7D-ACFEB13F67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0A6BE5F-6267-4C84-BBF0-E58B573433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6376D42E-0D97-438E-BAF2-E5257CD3E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95EDDC3-8FC2-4DE3-80D6-DAACCA1AE1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443E9C3-F603-4410-AE92-6B8926BD96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4569BF8-83D2-448A-A6B3-C05627472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50D04ED-41FD-439E-8D87-513565FB84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49E9589-3BA8-40F6-8DDE-30CE99B35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8D9637B-F599-4671-903B-51C1C0CFCD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56AB71B-8C40-4FD5-B634-56FEF880BD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858BC30-34C6-4926-9236-32224DFBBB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8F4115F-3836-4D1C-80DD-CBC0A06B62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9AE167-4724-48ED-ABCC-D928079F2D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E9A57E6-908F-430C-A637-9E3B952B0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EE2D81EB-000C-4AD0-98C3-2F4F5E269D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4CF30AD-FA68-4CF8-A5E9-5BB1692A3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FAE68F2-0167-4384-9AD8-341AA265B7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271AE86-518B-453C-A56F-25A13CE977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4EF6CEF-2FB0-4795-8ED2-0C81C36B3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AFA836F-B8FA-4E11-BD72-821289B40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514C7A0-4B35-46A2-A236-C49AA7D68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B9CB18F-A8A6-40C1-AE4E-B4825CF681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96B745-3955-4316-B446-70039A87E6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8868CCE-F0B2-495C-BC22-3B27103AC5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F113E0E-DC43-457D-BE5F-7C5E49B916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99F4C1-933F-457B-90F8-581E225FAD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5E85DC9-30FD-44C3-A990-C1BF1175C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CABF39AC-6B1A-4730-B7E3-C1D8D19F4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BB57612-5668-47C9-88C5-F18E78263F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D323CBF-689C-48D0-A88A-90B8664B3D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9D219E3-8E03-465D-81C5-B670582F72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E672AE1-CB1B-4857-A527-9D04073A7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4" y="4815025"/>
            <a:ext cx="3049347" cy="129957"/>
          </a:xfrm>
          <a:prstGeom prst="rect">
            <a:avLst/>
          </a:prstGeom>
          <a:noFill/>
        </p:spPr>
        <p:txBody>
          <a:bodyPr lIns="52501" tIns="26250" rIns="52501" bIns="26250">
            <a:spAutoFit/>
          </a:bodyPr>
          <a:lstStyle/>
          <a:p>
            <a:pPr algn="r" defTabSz="356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4" y="4815026"/>
            <a:ext cx="3049347" cy="116735"/>
          </a:xfrm>
          <a:prstGeom prst="rect">
            <a:avLst/>
          </a:prstGeom>
          <a:noFill/>
        </p:spPr>
        <p:txBody>
          <a:bodyPr lIns="39407" tIns="19703" rIns="39407" bIns="19703">
            <a:spAutoFit/>
          </a:bodyPr>
          <a:lstStyle/>
          <a:p>
            <a:pPr algn="r" defTabSz="356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4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199624" indent="-199624">
              <a:defRPr sz="1900"/>
            </a:lvl1pPr>
            <a:lvl2pPr marL="427492" indent="-163157">
              <a:defRPr sz="1900"/>
            </a:lvl2pPr>
            <a:lvl3pPr marL="656286" indent="-164983">
              <a:defRPr sz="1900"/>
            </a:lvl3pPr>
            <a:lvl4pPr marL="855912" indent="-133081">
              <a:defRPr sz="1900"/>
            </a:lvl4pPr>
            <a:lvl5pPr marL="1050065" indent="-128524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5010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5010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5010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5010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5010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88" y="4732338"/>
            <a:ext cx="708025" cy="274637"/>
          </a:xfrm>
        </p:spPr>
        <p:txBody>
          <a:bodyPr lIns="59918" tIns="29959" rIns="59918" bIns="29959"/>
          <a:lstStyle>
            <a:lvl1pPr algn="r" fontAlgn="auto">
              <a:spcBef>
                <a:spcPts val="0"/>
              </a:spcBef>
              <a:spcAft>
                <a:spcPts val="0"/>
              </a:spcAft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513A78F1-BB99-46CF-9358-3FA4ADAA961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5" grpId="0" build="p" autoUpdateAnimBg="0"/>
      <p:bldP spid="9" grpId="0" build="p" autoUpdateAnimBg="0"/>
    </p:bld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38" y="3846513"/>
            <a:ext cx="923925" cy="280987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F9514-396D-432B-848E-105600FF85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D2075-8E0F-4885-9798-F3091B30E1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F0018-ADC7-4C0F-BFBA-A68DF87A4D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B25DDA9-BF61-4A3A-A0E1-60D0CD807B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AFA40-EDC2-4544-89F0-F26E6418CD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108E3-02F3-487C-B51C-7909C40B24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C801B-462A-4207-AE0C-58AEAE9D3C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431E71F6-89F5-4D68-A3CE-B00D00E9D3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8A168-1853-4235-A187-234731E2A2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6BC48-2DF1-4AAA-B500-AA4D0D08E4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6BBB5-DCFB-4711-A201-C8F1D3BB34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C4629-3776-45FE-83B3-1F938B5C2D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810FE-E44F-470E-82CF-A08F41A820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38" y="3846513"/>
            <a:ext cx="923925" cy="280987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C61D6-3CA2-4352-9A01-ABF6D4160B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622615F-5FEC-4EA2-A1BF-238DE25E3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DC3E53DF-2408-4669-B48A-CA630CDB9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085642-342B-43B6-B5BE-8D8CDD836E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25839A3-0A5E-4282-9216-F9B9083A66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15BB763-0357-4D5B-86EC-8401E6742C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E11BF2D-B6F0-4E6B-B195-41F41B06E5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4F52322-1539-49AE-8E55-83D36A3AD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5" y="367165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15855" y="1199754"/>
            <a:ext cx="7343979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15855" y="3064721"/>
            <a:ext cx="7343979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0C1BD1A-3620-458F-A604-AE273606B4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94B4781-500C-4999-A4C0-784650C210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BD47F-143B-4FB5-8407-CD272115D8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B93A41D-F263-4BB0-94C8-CAB2E6C02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3D5864D-DBE2-4029-86D6-31D15D6934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0C919DD-BBEF-4786-9997-DBA7D9F70A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39EA3A2-7560-4AEA-9A1F-A1B111A7AC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6A6D2F4-7E8B-4751-B2A8-475E91F84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2BC4799F-DCE7-411F-907F-AB8C71D29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D313AF-4DE0-4FAE-A99C-A2828AD5F9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A5FC953-DA0F-4D0F-9B2C-3F09B10617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F187A51-9EC3-43EE-8B30-A266CA71BB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CFE8E27-0A70-419F-BB1C-3D08EE287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982E2-FD8B-4262-AC1A-01F21F10F0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A806318-CB00-4FDF-B407-602679753D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5" y="367165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15855" y="1199754"/>
            <a:ext cx="7343979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15855" y="3064721"/>
            <a:ext cx="7343979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F13DF56-6148-4BF1-83A2-4AA72B2E0A3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31FD4D5-2AEA-4959-824D-E98C29CE62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F743F88-345B-46D7-A5A4-609DC0758C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EC30D13-1D9F-4733-96CD-C01B75194C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BA51212-12A6-4F1E-AD59-67A43A736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5E3C0A8-7C27-4035-B223-EEF67D0C9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FA02452-0025-4D60-9DA4-AC815BEC9D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E4FA1FFA-E08F-4F54-95CC-A6CC8D016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901F7-9DF4-43B5-A8CC-6B8621BF33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B1D18AE-AC95-413E-9464-1D7DE5257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E9BA37D-EF35-4FED-870E-54BA702BC1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3A61F3-4241-49EA-807B-BCB6F0D8B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920DC7E-B22B-4746-A3FE-017BB55A7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E74F8FD-22D3-4705-92C0-0C926D50D9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5" y="367165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15855" y="1199754"/>
            <a:ext cx="7343979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15855" y="3064721"/>
            <a:ext cx="7343979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97E05A4-E409-489E-84DA-6296A61BFE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38" y="3846513"/>
            <a:ext cx="923925" cy="280987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0021A5D-0D28-4C76-9767-ED85F636D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B8414A9-B5DE-4187-87DE-5FE9E4697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57F198-75EC-4165-858F-FE4425C4CA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54B2E-4EBA-4EBB-BA92-32AD44F0CD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FEBF5B-0D9F-4090-B798-21365AC504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5057F25-CA96-44D7-A983-1ED601C3EE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5622A9-AED3-432F-8868-10A9EE12C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59E8572A-62A0-44D2-B8A3-CD07724EF2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4B18F66-8AD7-4C46-AFF9-37DA54D8FB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69C73C2-976C-469C-BC5B-3318B415DD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F7E2C58-095D-4F58-87B8-3A096ED574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71E806-84AD-4CF0-88F2-E1F6679D8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749DB6A-617E-4874-9D41-5BFB5E7700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5" y="367165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15855" y="1199754"/>
            <a:ext cx="7343979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15855" y="3064721"/>
            <a:ext cx="7343979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442C930-1567-4ACB-BA08-B5ED3E30CD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7DAF3-56D6-465E-AC31-69DBB59728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2B0F88B-F740-4C83-8A8D-EAA0A9713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D3DF5FA-A51B-4007-A893-AC80031E8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372BC5-5D7F-491D-A235-1DD994C164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95BC7D7-2421-4FF5-86E9-1DE75A23E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91C2640-CACF-4091-AE5A-4EB03E7EF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FEDBEE6-B874-440B-8B2E-BDD7B7AA6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7FC4EB22-B257-4FED-B71A-C4292F4E2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BDEFA12-B37B-49FF-AE3A-DED0BB8936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AF71C06-69F7-4CAE-9534-FFB2FFB60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A91B58BD-E3B9-4E0B-AEFA-0AB45F3226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BABD671-8E79-442A-B781-89248E00A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2F783D3-7925-4EB2-8323-476EAE5254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30C7F05-2299-42F4-B212-8B377DFCA9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5" y="367165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15855" y="1199754"/>
            <a:ext cx="7343979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15855" y="3064721"/>
            <a:ext cx="7343979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4A997D0-359B-4694-B3CE-9DFA8F534D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199A630-D8CD-4727-A50B-E401CCCAE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3467" indent="0">
              <a:defRPr>
                <a:latin typeface="+mj-lt"/>
              </a:defRPr>
            </a:lvl2pPr>
            <a:lvl3pPr marL="282682" indent="-117064">
              <a:defRPr>
                <a:latin typeface="+mj-lt"/>
              </a:defRPr>
            </a:lvl3pPr>
            <a:lvl4pPr marL="0" indent="162037">
              <a:defRPr>
                <a:latin typeface="+mj-lt"/>
              </a:defRPr>
            </a:lvl4pPr>
            <a:lvl5pPr marL="64532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315D793-0738-4119-BDD5-11A26CBE1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0" grpId="0" autoUpdateAnimBg="0"/>
    </p:bld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64" y="759405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4" y="2572293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450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69035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3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3807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25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0710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162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76141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11A7C1C-E46D-4FDA-9224-AD511CA48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7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9D787BC-BE20-40AC-BC9F-29D1D8A994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61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61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2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4501" indent="0">
              <a:buNone/>
              <a:defRPr sz="1000" b="1"/>
            </a:lvl2pPr>
            <a:lvl3pPr marL="469035" indent="0">
              <a:buNone/>
              <a:defRPr sz="900" b="1"/>
            </a:lvl3pPr>
            <a:lvl4pPr marL="703552" indent="0">
              <a:buNone/>
              <a:defRPr sz="800" b="1"/>
            </a:lvl4pPr>
            <a:lvl5pPr marL="938072" indent="0">
              <a:buNone/>
              <a:defRPr sz="800" b="1"/>
            </a:lvl5pPr>
            <a:lvl6pPr marL="1172588" indent="0">
              <a:buNone/>
              <a:defRPr sz="800" b="1"/>
            </a:lvl6pPr>
            <a:lvl7pPr marL="1407102" indent="0">
              <a:buNone/>
              <a:defRPr sz="800" b="1"/>
            </a:lvl7pPr>
            <a:lvl8pPr marL="1641622" indent="0">
              <a:buNone/>
              <a:defRPr sz="800" b="1"/>
            </a:lvl8pPr>
            <a:lvl9pPr marL="1876141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2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630E41-C544-40A2-BC8D-37D045868D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6C7AD-9FE3-4F3E-A884-06676564B0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8474617-50FF-4224-9FBC-D172666C2D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4403725"/>
            <a:ext cx="566738" cy="490538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B6D952F6-D23E-4FF1-8DAD-0BFFF479B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9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5" y="204816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9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83B714B-82C5-410F-85A0-5BA66BDBEE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4501" indent="0">
              <a:buNone/>
              <a:defRPr sz="1400"/>
            </a:lvl2pPr>
            <a:lvl3pPr marL="469035" indent="0">
              <a:buNone/>
              <a:defRPr sz="1200"/>
            </a:lvl3pPr>
            <a:lvl4pPr marL="703552" indent="0">
              <a:buNone/>
              <a:defRPr sz="1000"/>
            </a:lvl4pPr>
            <a:lvl5pPr marL="938072" indent="0">
              <a:buNone/>
              <a:defRPr sz="1000"/>
            </a:lvl5pPr>
            <a:lvl6pPr marL="1172588" indent="0">
              <a:buNone/>
              <a:defRPr sz="1000"/>
            </a:lvl6pPr>
            <a:lvl7pPr marL="1407102" indent="0">
              <a:buNone/>
              <a:defRPr sz="1000"/>
            </a:lvl7pPr>
            <a:lvl8pPr marL="1641622" indent="0">
              <a:buNone/>
              <a:defRPr sz="1000"/>
            </a:lvl8pPr>
            <a:lvl9pPr marL="1876141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4501" indent="0">
              <a:buNone/>
              <a:defRPr sz="600"/>
            </a:lvl2pPr>
            <a:lvl3pPr marL="469035" indent="0">
              <a:buNone/>
              <a:defRPr sz="500"/>
            </a:lvl3pPr>
            <a:lvl4pPr marL="703552" indent="0">
              <a:buNone/>
              <a:defRPr sz="500"/>
            </a:lvl4pPr>
            <a:lvl5pPr marL="938072" indent="0">
              <a:buNone/>
              <a:defRPr sz="500"/>
            </a:lvl5pPr>
            <a:lvl6pPr marL="1172588" indent="0">
              <a:buNone/>
              <a:defRPr sz="500"/>
            </a:lvl6pPr>
            <a:lvl7pPr marL="1407102" indent="0">
              <a:buNone/>
              <a:defRPr sz="500"/>
            </a:lvl7pPr>
            <a:lvl8pPr marL="1641622" indent="0">
              <a:buNone/>
              <a:defRPr sz="500"/>
            </a:lvl8pPr>
            <a:lvl9pPr marL="1876141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B3CC059-F9F5-49AE-8504-D2091FC6B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0722828-0ED9-42CF-BD02-C02BFB2F41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5012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E8E124B-FF82-47AF-94E1-55026D6DE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305298B-93C0-43FF-945B-86DC5DEC6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855" y="367165"/>
            <a:ext cx="7343979" cy="83259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15855" y="1199754"/>
            <a:ext cx="7343979" cy="17612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15855" y="3064721"/>
            <a:ext cx="7343979" cy="1762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0DFF633-D80B-476B-8252-A5D6E893D5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94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45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3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38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2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07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76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9142412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38" y="3846513"/>
            <a:ext cx="923925" cy="280987"/>
          </a:xfrm>
          <a:prstGeom prst="rect">
            <a:avLst/>
          </a:prstGeom>
          <a:noFill/>
        </p:spPr>
        <p:txBody>
          <a:bodyPr lIns="41120" tIns="20561" rIns="41120" bIns="20561"/>
          <a:lstStyle/>
          <a:p>
            <a:pPr defTabSz="356600">
              <a:defRPr/>
            </a:pPr>
            <a:endParaRPr lang="ru-RU" sz="900" dirty="0">
              <a:solidFill>
                <a:prstClr val="black"/>
              </a:solidFill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64" y="1205156"/>
            <a:ext cx="7320689" cy="3621940"/>
          </a:xfrm>
        </p:spPr>
        <p:txBody>
          <a:bodyPr/>
          <a:lstStyle>
            <a:lvl1pPr marL="163467" indent="0">
              <a:buFontTx/>
              <a:buNone/>
              <a:defRPr b="1">
                <a:latin typeface="+mj-lt"/>
              </a:defRPr>
            </a:lvl1pPr>
            <a:lvl2pPr marL="162037" indent="1433">
              <a:defRPr>
                <a:latin typeface="+mj-lt"/>
              </a:defRPr>
            </a:lvl2pPr>
            <a:lvl3pPr marL="282682" indent="-117064">
              <a:tabLst/>
              <a:defRPr>
                <a:latin typeface="+mj-lt"/>
              </a:defRPr>
            </a:lvl3pPr>
            <a:lvl4pPr marL="0" indent="162037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690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prstClr val="white"/>
                </a:solidFill>
              </a:defRPr>
            </a:lvl1pPr>
          </a:lstStyle>
          <a:p>
            <a:pPr>
              <a:defRPr/>
            </a:pPr>
            <a:fld id="{B3E70642-0002-47C3-A98F-83D5D39ABD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13" grpId="0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slideLayout" Target="../slideLayouts/slideLayout172.xml"/><Relationship Id="rId2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0.xml"/><Relationship Id="rId13" Type="http://schemas.openxmlformats.org/officeDocument/2006/relationships/slideLayout" Target="../slideLayouts/slideLayout185.xml"/><Relationship Id="rId3" Type="http://schemas.openxmlformats.org/officeDocument/2006/relationships/slideLayout" Target="../slideLayouts/slideLayout175.xml"/><Relationship Id="rId7" Type="http://schemas.openxmlformats.org/officeDocument/2006/relationships/slideLayout" Target="../slideLayouts/slideLayout179.xml"/><Relationship Id="rId12" Type="http://schemas.openxmlformats.org/officeDocument/2006/relationships/slideLayout" Target="../slideLayouts/slideLayout184.xml"/><Relationship Id="rId2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8.xml"/><Relationship Id="rId11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77.xml"/><Relationship Id="rId10" Type="http://schemas.openxmlformats.org/officeDocument/2006/relationships/slideLayout" Target="../slideLayouts/slideLayout182.xml"/><Relationship Id="rId4" Type="http://schemas.openxmlformats.org/officeDocument/2006/relationships/slideLayout" Target="../slideLayouts/slideLayout176.xml"/><Relationship Id="rId9" Type="http://schemas.openxmlformats.org/officeDocument/2006/relationships/slideLayout" Target="../slideLayouts/slideLayout181.xml"/><Relationship Id="rId1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3.xml"/><Relationship Id="rId13" Type="http://schemas.openxmlformats.org/officeDocument/2006/relationships/slideLayout" Target="../slideLayouts/slideLayout198.xml"/><Relationship Id="rId3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192.xml"/><Relationship Id="rId12" Type="http://schemas.openxmlformats.org/officeDocument/2006/relationships/slideLayout" Target="../slideLayouts/slideLayout197.xml"/><Relationship Id="rId2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86.xml"/><Relationship Id="rId6" Type="http://schemas.openxmlformats.org/officeDocument/2006/relationships/slideLayout" Target="../slideLayouts/slideLayout191.xml"/><Relationship Id="rId11" Type="http://schemas.openxmlformats.org/officeDocument/2006/relationships/slideLayout" Target="../slideLayouts/slideLayout196.xml"/><Relationship Id="rId5" Type="http://schemas.openxmlformats.org/officeDocument/2006/relationships/slideLayout" Target="../slideLayouts/slideLayout190.xml"/><Relationship Id="rId10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89.xml"/><Relationship Id="rId9" Type="http://schemas.openxmlformats.org/officeDocument/2006/relationships/slideLayout" Target="../slideLayouts/slideLayout194.xml"/><Relationship Id="rId14" Type="http://schemas.openxmlformats.org/officeDocument/2006/relationships/theme" Target="../theme/theme1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8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6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Relationship Id="rId14" Type="http://schemas.openxmlformats.org/officeDocument/2006/relationships/slideLayout" Target="../slideLayouts/slideLayout11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2313"/>
            <a:ext cx="619125" cy="473075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 fontAlgn="auto">
              <a:lnSpc>
                <a:spcPts val="1083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3DCED0-7A55-4426-9150-310CA6E02D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42" r:id="rId6"/>
    <p:sldLayoutId id="2147484055" r:id="rId7"/>
    <p:sldLayoutId id="2147484056" r:id="rId8"/>
    <p:sldLayoutId id="2147484041" r:id="rId9"/>
    <p:sldLayoutId id="2147484040" r:id="rId10"/>
    <p:sldLayoutId id="2147484039" r:id="rId11"/>
    <p:sldLayoutId id="2147484038" r:id="rId12"/>
    <p:sldLayoutId id="2147484037" r:id="rId13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27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Tw Cen MT"/>
        </a:defRPr>
      </a:lvl2pPr>
      <a:lvl3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Tw Cen MT"/>
        </a:defRPr>
      </a:lvl3pPr>
      <a:lvl4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Tw Cen MT"/>
        </a:defRPr>
      </a:lvl4pPr>
      <a:lvl5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Tw Cen MT"/>
        </a:defRPr>
      </a:lvl5pPr>
      <a:lvl6pPr marL="234544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69119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3676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38237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1925" algn="l" defTabSz="466725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6725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672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0338" algn="just" defTabSz="466725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6725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619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>
              <a:lnSpc>
                <a:spcPts val="1083"/>
              </a:lnSpc>
              <a:defRPr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8283B5E-0932-4761-9CEB-C0CC0B0FC5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6" r:id="rId1"/>
    <p:sldLayoutId id="2147484167" r:id="rId2"/>
    <p:sldLayoutId id="2147484168" r:id="rId3"/>
    <p:sldLayoutId id="2147484169" r:id="rId4"/>
    <p:sldLayoutId id="2147484170" r:id="rId5"/>
    <p:sldLayoutId id="2147484171" r:id="rId6"/>
    <p:sldLayoutId id="2147484172" r:id="rId7"/>
    <p:sldLayoutId id="2147484173" r:id="rId8"/>
    <p:sldLayoutId id="2147484174" r:id="rId9"/>
    <p:sldLayoutId id="2147484175" r:id="rId10"/>
    <p:sldLayoutId id="2147484176" r:id="rId11"/>
    <p:sldLayoutId id="2147484177" r:id="rId12"/>
    <p:sldLayoutId id="2147484178" r:id="rId13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/>
      <p:bldP spid="136194" grpId="1"/>
      <p:bldP spid="136195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6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6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6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6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6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6195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36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36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36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36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6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36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2pPr>
      <a:lvl3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3pPr>
      <a:lvl4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4pPr>
      <a:lvl5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5pPr>
      <a:lvl6pPr marL="4572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6pPr>
      <a:lvl7pPr marL="9144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7pPr>
      <a:lvl8pPr marL="13716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8pPr>
      <a:lvl9pPr marL="18288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9pPr>
    </p:titleStyle>
    <p:bodyStyle>
      <a:lvl1pPr marL="161925" algn="l" defTabSz="468313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925" algn="just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0531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>
              <a:lnSpc>
                <a:spcPts val="1083"/>
              </a:lnSpc>
              <a:defRPr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EC53C12-0FD2-4F44-B2C6-DAFD06A3D9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9" r:id="rId1"/>
    <p:sldLayoutId id="2147484180" r:id="rId2"/>
    <p:sldLayoutId id="2147484181" r:id="rId3"/>
    <p:sldLayoutId id="2147484182" r:id="rId4"/>
    <p:sldLayoutId id="2147484183" r:id="rId5"/>
    <p:sldLayoutId id="2147484184" r:id="rId6"/>
    <p:sldLayoutId id="2147484185" r:id="rId7"/>
    <p:sldLayoutId id="2147484186" r:id="rId8"/>
    <p:sldLayoutId id="2147484187" r:id="rId9"/>
    <p:sldLayoutId id="2147484188" r:id="rId10"/>
    <p:sldLayoutId id="2147484189" r:id="rId11"/>
    <p:sldLayoutId id="2147484190" r:id="rId12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  <p:bldP spid="150530" grpId="1"/>
      <p:bldP spid="150531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05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05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05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05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05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0531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505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505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505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505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05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505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2pPr>
      <a:lvl3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3pPr>
      <a:lvl4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4pPr>
      <a:lvl5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5pPr>
      <a:lvl6pPr marL="4572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6pPr>
      <a:lvl7pPr marL="9144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7pPr>
      <a:lvl8pPr marL="13716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8pPr>
      <a:lvl9pPr marL="18288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9pPr>
    </p:titleStyle>
    <p:bodyStyle>
      <a:lvl1pPr marL="161925" algn="l" defTabSz="468313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925" algn="just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43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2313"/>
            <a:ext cx="619125" cy="473075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>
              <a:lnSpc>
                <a:spcPts val="1083"/>
              </a:lnSpc>
              <a:defRPr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CCC4CA-275D-44B7-AA78-01294DA308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1" r:id="rId1"/>
    <p:sldLayoutId id="2147484192" r:id="rId2"/>
    <p:sldLayoutId id="2147484193" r:id="rId3"/>
    <p:sldLayoutId id="2147484194" r:id="rId4"/>
    <p:sldLayoutId id="2147484195" r:id="rId5"/>
    <p:sldLayoutId id="2147484196" r:id="rId6"/>
    <p:sldLayoutId id="2147484197" r:id="rId7"/>
    <p:sldLayoutId id="2147484198" r:id="rId8"/>
    <p:sldLayoutId id="2147484199" r:id="rId9"/>
    <p:sldLayoutId id="2147484200" r:id="rId10"/>
    <p:sldLayoutId id="2147484201" r:id="rId11"/>
    <p:sldLayoutId id="2147484202" r:id="rId12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2" grpId="0"/>
      <p:bldP spid="163842" grpId="1"/>
      <p:bldP spid="163843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3843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638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638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638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638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38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638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4544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69119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3676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38237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1925" algn="l" defTabSz="466725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6725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672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0338" algn="just" defTabSz="466725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6725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715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>
              <a:lnSpc>
                <a:spcPts val="1083"/>
              </a:lnSpc>
              <a:defRPr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1F2B87-E193-4AB4-AD83-AD3C8FBD5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4" r:id="rId2"/>
    <p:sldLayoutId id="2147484205" r:id="rId3"/>
    <p:sldLayoutId id="2147484206" r:id="rId4"/>
    <p:sldLayoutId id="2147484207" r:id="rId5"/>
    <p:sldLayoutId id="2147484208" r:id="rId6"/>
    <p:sldLayoutId id="2147484209" r:id="rId7"/>
    <p:sldLayoutId id="2147484210" r:id="rId8"/>
    <p:sldLayoutId id="2147484211" r:id="rId9"/>
    <p:sldLayoutId id="2147484212" r:id="rId10"/>
    <p:sldLayoutId id="2147484213" r:id="rId11"/>
    <p:sldLayoutId id="2147484214" r:id="rId12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  <p:bldP spid="177154" grpId="1"/>
      <p:bldP spid="177155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7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7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7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7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7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7155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77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77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77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77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771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771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2pPr>
      <a:lvl3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3pPr>
      <a:lvl4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4pPr>
      <a:lvl5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5pPr>
      <a:lvl6pPr marL="4572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6pPr>
      <a:lvl7pPr marL="9144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7pPr>
      <a:lvl8pPr marL="13716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8pPr>
      <a:lvl9pPr marL="18288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9pPr>
    </p:titleStyle>
    <p:bodyStyle>
      <a:lvl1pPr marL="161925" algn="l" defTabSz="468313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925" algn="just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046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>
              <a:lnSpc>
                <a:spcPts val="1083"/>
              </a:lnSpc>
              <a:defRPr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DD6B6A-2AB9-4EAD-B5B8-AA602D00D9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5" r:id="rId1"/>
    <p:sldLayoutId id="2147484216" r:id="rId2"/>
    <p:sldLayoutId id="2147484217" r:id="rId3"/>
    <p:sldLayoutId id="2147484218" r:id="rId4"/>
    <p:sldLayoutId id="2147484219" r:id="rId5"/>
    <p:sldLayoutId id="2147484220" r:id="rId6"/>
    <p:sldLayoutId id="2147484221" r:id="rId7"/>
    <p:sldLayoutId id="2147484222" r:id="rId8"/>
    <p:sldLayoutId id="2147484223" r:id="rId9"/>
    <p:sldLayoutId id="2147484224" r:id="rId10"/>
    <p:sldLayoutId id="2147484225" r:id="rId11"/>
    <p:sldLayoutId id="2147484226" r:id="rId12"/>
    <p:sldLayoutId id="2147484227" r:id="rId13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6" grpId="0"/>
      <p:bldP spid="190466" grpId="1"/>
      <p:bldP spid="190467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04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04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04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04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04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0467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904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904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904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904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904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904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2pPr>
      <a:lvl3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3pPr>
      <a:lvl4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4pPr>
      <a:lvl5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5pPr>
      <a:lvl6pPr marL="4572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6pPr>
      <a:lvl7pPr marL="9144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7pPr>
      <a:lvl8pPr marL="13716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8pPr>
      <a:lvl9pPr marL="18288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9pPr>
    </p:titleStyle>
    <p:bodyStyle>
      <a:lvl1pPr marL="161925" algn="l" defTabSz="468313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925" algn="just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4803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 fontAlgn="auto">
              <a:spcBef>
                <a:spcPts val="0"/>
              </a:spcBef>
              <a:spcAft>
                <a:spcPts val="0"/>
              </a:spcAft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 fontAlgn="auto">
              <a:spcBef>
                <a:spcPts val="0"/>
              </a:spcBef>
              <a:spcAft>
                <a:spcPts val="0"/>
              </a:spcAft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2313"/>
            <a:ext cx="619125" cy="473075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 fontAlgn="auto">
              <a:lnSpc>
                <a:spcPts val="1083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16003C7-A3E8-4CE9-9432-EFD196502A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8" r:id="rId1"/>
    <p:sldLayoutId id="2147484229" r:id="rId2"/>
    <p:sldLayoutId id="2147484230" r:id="rId3"/>
    <p:sldLayoutId id="2147484231" r:id="rId4"/>
    <p:sldLayoutId id="2147484232" r:id="rId5"/>
    <p:sldLayoutId id="2147484049" r:id="rId6"/>
    <p:sldLayoutId id="2147484233" r:id="rId7"/>
    <p:sldLayoutId id="2147484234" r:id="rId8"/>
    <p:sldLayoutId id="2147484048" r:id="rId9"/>
    <p:sldLayoutId id="2147484047" r:id="rId10"/>
    <p:sldLayoutId id="2147484046" r:id="rId11"/>
    <p:sldLayoutId id="2147484045" r:id="rId12"/>
    <p:sldLayoutId id="2147484044" r:id="rId13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2" grpId="0"/>
      <p:bldP spid="204802" grpId="1"/>
      <p:bldP spid="204803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4803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0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0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0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0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4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204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Tw Cen MT"/>
        </a:defRPr>
      </a:lvl2pPr>
      <a:lvl3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Tw Cen MT"/>
        </a:defRPr>
      </a:lvl3pPr>
      <a:lvl4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Tw Cen MT"/>
        </a:defRPr>
      </a:lvl4pPr>
      <a:lvl5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Tw Cen MT"/>
        </a:defRPr>
      </a:lvl5pPr>
      <a:lvl6pPr marL="234544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69119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3676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38237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1925" algn="l" defTabSz="466725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6725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672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0338" algn="just" defTabSz="466725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6725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3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>
              <a:lnSpc>
                <a:spcPts val="1083"/>
              </a:lnSpc>
              <a:defRPr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6F723E-8074-4DEA-BA96-E85CD8F1EA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  <p:sldLayoutId id="2147484068" r:id="rId12"/>
    <p:sldLayoutId id="2147484069" r:id="rId13"/>
    <p:sldLayoutId id="2147484070" r:id="rId14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2" grpId="1"/>
      <p:bldP spid="15363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363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53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53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53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53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53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53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2pPr>
      <a:lvl3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3pPr>
      <a:lvl4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4pPr>
      <a:lvl5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5pPr>
      <a:lvl6pPr marL="4572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6pPr>
      <a:lvl7pPr marL="9144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7pPr>
      <a:lvl8pPr marL="13716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8pPr>
      <a:lvl9pPr marL="18288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9pPr>
    </p:titleStyle>
    <p:bodyStyle>
      <a:lvl1pPr marL="161925" algn="l" defTabSz="468313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925" algn="just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23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>
              <a:lnSpc>
                <a:spcPts val="1083"/>
              </a:lnSpc>
              <a:defRPr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1E6415-DA64-4037-B425-60583F932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  <p:sldLayoutId id="2147484082" r:id="rId12"/>
    <p:sldLayoutId id="2147484083" r:id="rId13"/>
    <p:sldLayoutId id="2147484084" r:id="rId14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2" grpId="1"/>
      <p:bldP spid="30723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723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307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307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307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307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7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307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2pPr>
      <a:lvl3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3pPr>
      <a:lvl4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4pPr>
      <a:lvl5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5pPr>
      <a:lvl6pPr marL="4572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6pPr>
      <a:lvl7pPr marL="9144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7pPr>
      <a:lvl8pPr marL="13716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8pPr>
      <a:lvl9pPr marL="18288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9pPr>
    </p:titleStyle>
    <p:bodyStyle>
      <a:lvl1pPr marL="161925" algn="l" defTabSz="468313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925" algn="just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6083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>
              <a:lnSpc>
                <a:spcPts val="1083"/>
              </a:lnSpc>
              <a:defRPr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CA8777-D7AC-4FC5-AB34-506CB61F29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5" r:id="rId1"/>
    <p:sldLayoutId id="2147484086" r:id="rId2"/>
    <p:sldLayoutId id="2147484087" r:id="rId3"/>
    <p:sldLayoutId id="2147484088" r:id="rId4"/>
    <p:sldLayoutId id="2147484089" r:id="rId5"/>
    <p:sldLayoutId id="2147484090" r:id="rId6"/>
    <p:sldLayoutId id="2147484091" r:id="rId7"/>
    <p:sldLayoutId id="2147484092" r:id="rId8"/>
    <p:sldLayoutId id="2147484093" r:id="rId9"/>
    <p:sldLayoutId id="2147484094" r:id="rId10"/>
    <p:sldLayoutId id="2147484095" r:id="rId11"/>
    <p:sldLayoutId id="2147484096" r:id="rId12"/>
    <p:sldLayoutId id="2147484097" r:id="rId13"/>
    <p:sldLayoutId id="2147484098" r:id="rId14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2" grpId="1"/>
      <p:bldP spid="46083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083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46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46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46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46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0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460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2pPr>
      <a:lvl3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3pPr>
      <a:lvl4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4pPr>
      <a:lvl5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5pPr>
      <a:lvl6pPr marL="4572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6pPr>
      <a:lvl7pPr marL="9144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7pPr>
      <a:lvl8pPr marL="13716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8pPr>
      <a:lvl9pPr marL="18288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9pPr>
    </p:titleStyle>
    <p:bodyStyle>
      <a:lvl1pPr marL="161925" algn="l" defTabSz="468313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925" algn="just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43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2313"/>
            <a:ext cx="619125" cy="473075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>
              <a:lnSpc>
                <a:spcPts val="1083"/>
              </a:lnSpc>
              <a:defRPr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09EEDE-C3C1-492D-A4E3-46F5E35B91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9" r:id="rId1"/>
    <p:sldLayoutId id="2147484100" r:id="rId2"/>
    <p:sldLayoutId id="2147484101" r:id="rId3"/>
    <p:sldLayoutId id="2147484102" r:id="rId4"/>
    <p:sldLayoutId id="2147484103" r:id="rId5"/>
    <p:sldLayoutId id="2147484104" r:id="rId6"/>
    <p:sldLayoutId id="2147484105" r:id="rId7"/>
    <p:sldLayoutId id="2147484106" r:id="rId8"/>
    <p:sldLayoutId id="2147484107" r:id="rId9"/>
    <p:sldLayoutId id="2147484108" r:id="rId10"/>
    <p:sldLayoutId id="2147484109" r:id="rId11"/>
    <p:sldLayoutId id="2147484110" r:id="rId12"/>
    <p:sldLayoutId id="2147484111" r:id="rId13"/>
    <p:sldLayoutId id="2147484112" r:id="rId14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2" grpId="1"/>
      <p:bldP spid="61443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443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4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614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4544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69119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3676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38237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1925" algn="l" defTabSz="466725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6725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672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0338" algn="just" defTabSz="466725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6725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6803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>
              <a:lnSpc>
                <a:spcPts val="1083"/>
              </a:lnSpc>
              <a:defRPr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96FE99C-694C-4D10-BC97-81597C5439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3" r:id="rId1"/>
    <p:sldLayoutId id="2147484114" r:id="rId2"/>
    <p:sldLayoutId id="2147484115" r:id="rId3"/>
    <p:sldLayoutId id="2147484116" r:id="rId4"/>
    <p:sldLayoutId id="2147484117" r:id="rId5"/>
    <p:sldLayoutId id="2147484118" r:id="rId6"/>
    <p:sldLayoutId id="2147484119" r:id="rId7"/>
    <p:sldLayoutId id="2147484120" r:id="rId8"/>
    <p:sldLayoutId id="2147484121" r:id="rId9"/>
    <p:sldLayoutId id="2147484122" r:id="rId10"/>
    <p:sldLayoutId id="2147484123" r:id="rId11"/>
    <p:sldLayoutId id="2147484124" r:id="rId12"/>
    <p:sldLayoutId id="2147484125" r:id="rId13"/>
    <p:sldLayoutId id="2147484126" r:id="rId14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2" grpId="1"/>
      <p:bldP spid="76803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803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76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76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76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76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680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768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2pPr>
      <a:lvl3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3pPr>
      <a:lvl4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4pPr>
      <a:lvl5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5pPr>
      <a:lvl6pPr marL="4572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6pPr>
      <a:lvl7pPr marL="9144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7pPr>
      <a:lvl8pPr marL="13716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8pPr>
      <a:lvl9pPr marL="18288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9pPr>
    </p:titleStyle>
    <p:bodyStyle>
      <a:lvl1pPr marL="161925" algn="l" defTabSz="468313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925" algn="just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63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>
              <a:lnSpc>
                <a:spcPts val="1083"/>
              </a:lnSpc>
              <a:defRPr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BC574E-EAE8-449F-B92E-35B8C1744D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7" r:id="rId1"/>
    <p:sldLayoutId id="2147484128" r:id="rId2"/>
    <p:sldLayoutId id="2147484129" r:id="rId3"/>
    <p:sldLayoutId id="2147484130" r:id="rId4"/>
    <p:sldLayoutId id="2147484131" r:id="rId5"/>
    <p:sldLayoutId id="2147484132" r:id="rId6"/>
    <p:sldLayoutId id="2147484133" r:id="rId7"/>
    <p:sldLayoutId id="2147484134" r:id="rId8"/>
    <p:sldLayoutId id="2147484135" r:id="rId9"/>
    <p:sldLayoutId id="2147484136" r:id="rId10"/>
    <p:sldLayoutId id="2147484137" r:id="rId11"/>
    <p:sldLayoutId id="2147484138" r:id="rId12"/>
    <p:sldLayoutId id="2147484139" r:id="rId13"/>
    <p:sldLayoutId id="2147484140" r:id="rId14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92162" grpId="1"/>
      <p:bldP spid="92163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2163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92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92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92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92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216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921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2pPr>
      <a:lvl3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3pPr>
      <a:lvl4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4pPr>
      <a:lvl5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5pPr>
      <a:lvl6pPr marL="4572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6pPr>
      <a:lvl7pPr marL="9144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7pPr>
      <a:lvl8pPr marL="13716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8pPr>
      <a:lvl9pPr marL="18288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9pPr>
    </p:titleStyle>
    <p:bodyStyle>
      <a:lvl1pPr marL="161925" algn="l" defTabSz="468313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925" algn="just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7523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2313"/>
            <a:ext cx="619125" cy="473075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 fontAlgn="auto">
              <a:lnSpc>
                <a:spcPts val="1083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5B0C85E-2789-455D-94A6-99A5E21C9D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  <p:sldLayoutId id="2147484152" r:id="rId12"/>
    <p:sldLayoutId id="2147484043" r:id="rId13"/>
    <p:sldLayoutId id="2147484153" r:id="rId14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  <p:bldP spid="107522" grpId="1"/>
      <p:bldP spid="107523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75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75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75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75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75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7523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75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75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75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75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75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75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Tw Cen MT"/>
        </a:defRPr>
      </a:lvl2pPr>
      <a:lvl3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Tw Cen MT"/>
        </a:defRPr>
      </a:lvl3pPr>
      <a:lvl4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Tw Cen MT"/>
        </a:defRPr>
      </a:lvl4pPr>
      <a:lvl5pPr algn="l" defTabSz="466725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Tw Cen MT"/>
        </a:defRPr>
      </a:lvl5pPr>
      <a:lvl6pPr marL="234544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69119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3676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38237" algn="l" defTabSz="468301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1925" algn="l" defTabSz="466725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6725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672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0338" algn="just" defTabSz="466725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6725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8300"/>
            <a:ext cx="73437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883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307" tIns="35653" rIns="71307" bIns="356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l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71307" tIns="35653" rIns="71307" bIns="35653" rtlCol="0" anchor="ctr"/>
          <a:lstStyle>
            <a:lvl1pPr algn="ctr" defTabSz="356600">
              <a:defRPr sz="6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4530725"/>
            <a:ext cx="619125" cy="474663"/>
          </a:xfrm>
          <a:prstGeom prst="rect">
            <a:avLst/>
          </a:prstGeom>
        </p:spPr>
        <p:txBody>
          <a:bodyPr vert="horz" lIns="71307" tIns="35653" rIns="71307" bIns="35653" rtlCol="0" anchor="ctr">
            <a:normAutofit/>
          </a:bodyPr>
          <a:lstStyle>
            <a:lvl1pPr algn="ctr" defTabSz="356600">
              <a:lnSpc>
                <a:spcPts val="1083"/>
              </a:lnSpc>
              <a:defRPr sz="12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3C7C4D-3946-4032-BF8B-95068E1B66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  <p:sldLayoutId id="2147484165" r:id="rId12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/>
      <p:bldP spid="122882" grpId="1"/>
      <p:bldP spid="122883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2883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28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228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2pPr>
      <a:lvl3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3pPr>
      <a:lvl4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4pPr>
      <a:lvl5pPr algn="l" defTabSz="468313" rtl="0" eaLnBrk="0" fontAlgn="base" hangingPunct="0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5pPr>
      <a:lvl6pPr marL="4572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6pPr>
      <a:lvl7pPr marL="9144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7pPr>
      <a:lvl8pPr marL="13716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8pPr>
      <a:lvl9pPr marL="1828800" algn="l" defTabSz="468313" rtl="0" fontAlgn="base">
        <a:lnSpc>
          <a:spcPts val="2350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charset="0"/>
        </a:defRPr>
      </a:lvl9pPr>
    </p:titleStyle>
    <p:bodyStyle>
      <a:lvl1pPr marL="161925" algn="l" defTabSz="468313" rtl="0" eaLnBrk="0" fontAlgn="base" hangingPunct="0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1925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19088" indent="-115888" algn="l" defTabSz="4683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925" algn="just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4525" algn="l" defTabSz="468313" rtl="0" eaLnBrk="0" fontAlgn="base" hangingPunct="0">
        <a:lnSpc>
          <a:spcPts val="813"/>
        </a:lnSpc>
        <a:spcBef>
          <a:spcPts val="175"/>
        </a:spcBef>
        <a:spcAft>
          <a:spcPct val="0"/>
        </a:spcAft>
        <a:buFont typeface="Arial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89846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436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58882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93399" indent="-117251" algn="l" defTabSz="469035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450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69035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355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3807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2588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0710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1622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76141" algn="l" defTabSz="4690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8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.pn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8.xml"/><Relationship Id="rId6" Type="http://schemas.openxmlformats.org/officeDocument/2006/relationships/image" Target="../media/image4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4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5.png"/><Relationship Id="rId21" Type="http://schemas.openxmlformats.org/officeDocument/2006/relationships/image" Target="../media/image22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8.png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38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23.png"/><Relationship Id="rId21" Type="http://schemas.openxmlformats.org/officeDocument/2006/relationships/image" Target="../media/image39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38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6.png"/><Relationship Id="rId15" Type="http://schemas.openxmlformats.org/officeDocument/2006/relationships/image" Target="../media/image33.png"/><Relationship Id="rId23" Type="http://schemas.openxmlformats.org/officeDocument/2006/relationships/image" Target="../media/image22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4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Relationship Id="rId22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1" name="TextBox 4"/>
          <p:cNvSpPr txBox="1">
            <a:spLocks noChangeArrowheads="1"/>
          </p:cNvSpPr>
          <p:nvPr/>
        </p:nvSpPr>
        <p:spPr bwMode="auto">
          <a:xfrm>
            <a:off x="1987550" y="1704975"/>
            <a:ext cx="52959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601" tIns="40801" rIns="81601" bIns="40801" anchor="ctr"/>
          <a:lstStyle/>
          <a:p>
            <a:pPr algn="ctr"/>
            <a:r>
              <a:rPr lang="ru-RU" b="1">
                <a:solidFill>
                  <a:srgbClr val="FFFFFF"/>
                </a:solidFill>
                <a:latin typeface="Calibri" pitchFamily="34" charset="0"/>
              </a:rPr>
              <a:t>УПРАВЛЕНИЕ ФЕДЕРАЛЬНОЙ</a:t>
            </a:r>
          </a:p>
          <a:p>
            <a:pPr algn="ctr"/>
            <a:r>
              <a:rPr lang="ru-RU" b="1">
                <a:solidFill>
                  <a:srgbClr val="FFFFFF"/>
                </a:solidFill>
                <a:latin typeface="Calibri" pitchFamily="34" charset="0"/>
              </a:rPr>
              <a:t>НАЛОГОВОЙ СЛУЖБЫ ПО КОСТРОМСКОЙ ОБЛАСТИ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350963" y="3462338"/>
            <a:ext cx="7204075" cy="2203450"/>
          </a:xfrm>
          <a:prstGeom prst="rect">
            <a:avLst/>
          </a:prstGeom>
        </p:spPr>
        <p:txBody>
          <a:bodyPr lIns="81601" tIns="40801" rIns="81601" bIns="40801" anchor="ctr">
            <a:normAutofit/>
          </a:bodyPr>
          <a:lstStyle/>
          <a:p>
            <a:pPr defTabSz="81600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0163" name="Прямоугольник 2"/>
          <p:cNvSpPr>
            <a:spLocks noChangeArrowheads="1"/>
          </p:cNvSpPr>
          <p:nvPr/>
        </p:nvSpPr>
        <p:spPr bwMode="auto">
          <a:xfrm>
            <a:off x="1063625" y="2390775"/>
            <a:ext cx="7491413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536" tIns="35768" rIns="71536" bIns="35768">
            <a:spAutoFit/>
          </a:bodyPr>
          <a:lstStyle/>
          <a:p>
            <a:pPr algn="ctr"/>
            <a:r>
              <a:rPr lang="ru-RU" b="1">
                <a:solidFill>
                  <a:srgbClr val="FFFFFF"/>
                </a:solidFill>
              </a:rPr>
              <a:t>ПУБЛИЧНОЕ ОБСУЖДЕНИЕ</a:t>
            </a:r>
          </a:p>
          <a:p>
            <a:pPr algn="ctr"/>
            <a:r>
              <a:rPr lang="ru-RU" b="1">
                <a:solidFill>
                  <a:srgbClr val="FFFFFF"/>
                </a:solidFill>
              </a:rPr>
              <a:t>правоприменительной практики налоговых органов, руководств по соблюдению обязательных требований на тему: </a:t>
            </a:r>
            <a:endParaRPr lang="en-US" b="1">
              <a:solidFill>
                <a:srgbClr val="FFFFFF"/>
              </a:solidFill>
            </a:endParaRPr>
          </a:p>
          <a:p>
            <a:pPr algn="ctr"/>
            <a:r>
              <a:rPr lang="ru-RU" b="1">
                <a:solidFill>
                  <a:srgbClr val="FFFFFF"/>
                </a:solidFill>
              </a:rPr>
              <a:t>«</a:t>
            </a:r>
            <a:r>
              <a:rPr lang="ru-RU" sz="1600" b="1">
                <a:solidFill>
                  <a:srgbClr val="FFFFFF"/>
                </a:solidFill>
              </a:rPr>
              <a:t>Актуальные вопросы по соблюдению требований к порядку использования контрольно-кассовой техники не третьем завершающем этапе реформы законодательства Российской Федерации о применении такой техники</a:t>
            </a:r>
            <a:r>
              <a:rPr lang="ru-RU" b="1">
                <a:solidFill>
                  <a:srgbClr val="FFFFFF"/>
                </a:solidFill>
              </a:rPr>
              <a:t>»</a:t>
            </a:r>
          </a:p>
          <a:p>
            <a:pPr algn="ctr"/>
            <a:endParaRPr lang="ru-RU" sz="1000" b="1">
              <a:solidFill>
                <a:srgbClr val="FFFFFF"/>
              </a:solidFill>
            </a:endParaRPr>
          </a:p>
          <a:p>
            <a:pPr algn="ctr"/>
            <a:r>
              <a:rPr lang="ru-RU" sz="1300" b="1">
                <a:solidFill>
                  <a:srgbClr val="FFFFFF"/>
                </a:solidFill>
                <a:latin typeface="Times New Roman" pitchFamily="18" charset="0"/>
              </a:rPr>
              <a:t>Докладчик: главный государственный налоговый инспектор </a:t>
            </a:r>
            <a:endParaRPr lang="en-US" sz="1300" b="1">
              <a:solidFill>
                <a:srgbClr val="FFFFFF"/>
              </a:solidFill>
              <a:latin typeface="Times New Roman" pitchFamily="18" charset="0"/>
            </a:endParaRPr>
          </a:p>
          <a:p>
            <a:pPr algn="ctr"/>
            <a:r>
              <a:rPr lang="ru-RU" sz="1300" b="1">
                <a:solidFill>
                  <a:srgbClr val="FFFFFF"/>
                </a:solidFill>
                <a:latin typeface="Times New Roman" pitchFamily="18" charset="0"/>
              </a:rPr>
              <a:t>контрольного отдела Управления ФНС России по Костромской области </a:t>
            </a:r>
            <a:endParaRPr lang="en-US" sz="1300" b="1">
              <a:solidFill>
                <a:srgbClr val="FFFFFF"/>
              </a:solidFill>
              <a:latin typeface="Times New Roman" pitchFamily="18" charset="0"/>
            </a:endParaRPr>
          </a:p>
          <a:p>
            <a:pPr algn="ctr"/>
            <a:r>
              <a:rPr lang="ru-RU" sz="1300" b="1">
                <a:solidFill>
                  <a:srgbClr val="FFFFFF"/>
                </a:solidFill>
                <a:latin typeface="Times New Roman" pitchFamily="18" charset="0"/>
              </a:rPr>
              <a:t>Макаров Алексей Вячеславович (тел. 4942-390-881, </a:t>
            </a:r>
            <a:r>
              <a:rPr lang="en-US" sz="1300" b="1">
                <a:solidFill>
                  <a:srgbClr val="FFFFFF"/>
                </a:solidFill>
                <a:latin typeface="Times New Roman" pitchFamily="18" charset="0"/>
              </a:rPr>
              <a:t>Email</a:t>
            </a:r>
            <a:r>
              <a:rPr lang="ru-RU" sz="1300" b="1">
                <a:solidFill>
                  <a:srgbClr val="FFFFFF"/>
                </a:solidFill>
                <a:latin typeface="Times New Roman" pitchFamily="18" charset="0"/>
              </a:rPr>
              <a:t>:</a:t>
            </a:r>
            <a:r>
              <a:rPr lang="en-US" sz="1300" b="1">
                <a:solidFill>
                  <a:srgbClr val="FFFFFF"/>
                </a:solidFill>
                <a:latin typeface="Times New Roman" pitchFamily="18" charset="0"/>
              </a:rPr>
              <a:t> a.makarov.r4400@nalog.ru</a:t>
            </a:r>
            <a:r>
              <a:rPr lang="ru-RU" sz="1300" b="1">
                <a:solidFill>
                  <a:srgbClr val="FFFFFF"/>
                </a:solidFill>
                <a:latin typeface="Times New Roman" pitchFamily="18" charset="0"/>
              </a:rPr>
              <a:t>)</a:t>
            </a: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 txBox="1">
            <a:spLocks noGrp="1"/>
          </p:cNvSpPr>
          <p:nvPr/>
        </p:nvSpPr>
        <p:spPr bwMode="auto">
          <a:xfrm>
            <a:off x="8393113" y="4522788"/>
            <a:ext cx="5048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71307" tIns="35653" rIns="71307" bIns="35653" anchor="ctr">
            <a:normAutofit/>
          </a:bodyPr>
          <a:lstStyle/>
          <a:p>
            <a:pPr algn="ctr" defTabSz="814388">
              <a:lnSpc>
                <a:spcPts val="1875"/>
              </a:lnSpc>
              <a:defRPr/>
            </a:pPr>
            <a:fld id="{FC5F23B8-3922-47CD-B6FC-492BC9C7B11E}" type="slidenum">
              <a:rPr lang="ru-RU" b="1">
                <a:solidFill>
                  <a:schemeClr val="bg1"/>
                </a:solidFill>
                <a:latin typeface="+mn-lt"/>
              </a:rPr>
              <a:pPr algn="ctr" defTabSz="814388">
                <a:lnSpc>
                  <a:spcPts val="1875"/>
                </a:lnSpc>
                <a:defRPr/>
              </a:pPr>
              <a:t>10</a:t>
            </a:fld>
            <a:endParaRPr lang="ru-RU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7572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pic>
        <p:nvPicPr>
          <p:cNvPr id="237573" name="Изображение 10" descr="FNS_vizitka_for_rukovodstv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25438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8"/>
          <p:cNvSpPr/>
          <p:nvPr/>
        </p:nvSpPr>
        <p:spPr>
          <a:xfrm>
            <a:off x="1195388" y="79375"/>
            <a:ext cx="7702550" cy="584200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r>
              <a:rPr lang="ru-RU" sz="1800" b="1">
                <a:solidFill>
                  <a:schemeClr val="hlink"/>
                </a:solidFill>
                <a:cs typeface="Arial" charset="0"/>
              </a:rPr>
              <a:t>Контрольно-кассовую технику можно начать применять </a:t>
            </a:r>
          </a:p>
        </p:txBody>
      </p:sp>
      <p:sp>
        <p:nvSpPr>
          <p:cNvPr id="237575" name="AutoShape 33"/>
          <p:cNvSpPr>
            <a:spLocks noChangeArrowheads="1"/>
          </p:cNvSpPr>
          <p:nvPr/>
        </p:nvSpPr>
        <p:spPr bwMode="auto">
          <a:xfrm>
            <a:off x="1346200" y="884238"/>
            <a:ext cx="6840538" cy="39846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18000" tIns="36000" rIns="18000" bIns="10800" anchor="ctr"/>
          <a:lstStyle/>
          <a:p>
            <a:pPr algn="ctr" defTabSz="914400"/>
            <a:endParaRPr lang="ru-RU" sz="1600" b="1"/>
          </a:p>
          <a:p>
            <a:pPr algn="ctr" defTabSz="914400"/>
            <a:endParaRPr lang="ru-RU" sz="1600" b="1">
              <a:solidFill>
                <a:schemeClr val="hlink"/>
              </a:solidFill>
            </a:endParaRPr>
          </a:p>
          <a:p>
            <a:pPr algn="ctr" defTabSz="914400"/>
            <a:endParaRPr lang="ru-RU" sz="1600" b="1">
              <a:solidFill>
                <a:schemeClr val="hlink"/>
              </a:solidFill>
            </a:endParaRPr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Зачет</a:t>
            </a:r>
          </a:p>
          <a:p>
            <a:pPr algn="ctr" defTabSz="914400"/>
            <a:r>
              <a:rPr lang="ru-RU" sz="1600" b="1">
                <a:solidFill>
                  <a:srgbClr val="FF1919"/>
                </a:solidFill>
              </a:rPr>
              <a:t>предварительной оплаты, аванса</a:t>
            </a:r>
          </a:p>
          <a:p>
            <a:pPr algn="ctr" defTabSz="914400"/>
            <a:endParaRPr lang="ru-RU" sz="800" b="1">
              <a:solidFill>
                <a:schemeClr val="hlink"/>
              </a:solidFill>
            </a:endParaRPr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Возврат</a:t>
            </a:r>
          </a:p>
          <a:p>
            <a:pPr algn="ctr" defTabSz="914400"/>
            <a:r>
              <a:rPr lang="ru-RU" sz="1600" b="1">
                <a:solidFill>
                  <a:srgbClr val="FF1919"/>
                </a:solidFill>
              </a:rPr>
              <a:t>предварительной оплаты, аванса</a:t>
            </a:r>
          </a:p>
          <a:p>
            <a:pPr algn="ctr" defTabSz="914400"/>
            <a:endParaRPr lang="ru-RU" sz="800" b="1">
              <a:solidFill>
                <a:srgbClr val="FF1919"/>
              </a:solidFill>
            </a:endParaRPr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Получение</a:t>
            </a:r>
          </a:p>
          <a:p>
            <a:pPr algn="ctr" defTabSz="914400"/>
            <a:r>
              <a:rPr lang="ru-RU" sz="1600" b="1">
                <a:solidFill>
                  <a:srgbClr val="FF1919"/>
                </a:solidFill>
              </a:rPr>
              <a:t>иного встречного предоставления за товары, работы, услуги</a:t>
            </a:r>
          </a:p>
          <a:p>
            <a:pPr algn="ctr" defTabSz="914400"/>
            <a:endParaRPr lang="ru-RU" sz="800" b="1">
              <a:solidFill>
                <a:schemeClr val="hlink"/>
              </a:solidFill>
            </a:endParaRPr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Предоставление (выдача)</a:t>
            </a:r>
          </a:p>
          <a:p>
            <a:pPr algn="ctr" defTabSz="914400"/>
            <a:r>
              <a:rPr lang="ru-RU" sz="1600" b="1">
                <a:solidFill>
                  <a:srgbClr val="FF1919"/>
                </a:solidFill>
              </a:rPr>
              <a:t>– займа для оплаты товаров, работ, услуг + ломбард</a:t>
            </a:r>
          </a:p>
          <a:p>
            <a:pPr algn="ctr" defTabSz="914400"/>
            <a:r>
              <a:rPr lang="ru-RU" sz="1600" b="1">
                <a:solidFill>
                  <a:srgbClr val="FF1919"/>
                </a:solidFill>
              </a:rPr>
              <a:t>– иного встречного предоставления</a:t>
            </a:r>
          </a:p>
          <a:p>
            <a:pPr algn="ctr" defTabSz="914400"/>
            <a:endParaRPr lang="ru-RU" sz="1600" b="1">
              <a:solidFill>
                <a:schemeClr val="hlink"/>
              </a:solidFill>
            </a:endParaRPr>
          </a:p>
          <a:p>
            <a:pPr algn="ctr" defTabSz="914400"/>
            <a:endParaRPr lang="ru-RU" sz="1600" b="1">
              <a:solidFill>
                <a:schemeClr val="hlink"/>
              </a:solidFill>
            </a:endParaRPr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письмо ФНС от 18.09.2018г. № ЕД-4-20/18186</a:t>
            </a:r>
            <a:r>
              <a:rPr lang="en-US" sz="1600" b="1">
                <a:solidFill>
                  <a:schemeClr val="hlink"/>
                </a:solidFill>
              </a:rPr>
              <a:t>@</a:t>
            </a:r>
            <a:endParaRPr lang="ru-RU" sz="1600" b="1">
              <a:solidFill>
                <a:schemeClr val="hlink"/>
              </a:solidFill>
            </a:endParaRPr>
          </a:p>
          <a:p>
            <a:pPr algn="ctr" defTabSz="914400"/>
            <a:endParaRPr lang="ru-RU" sz="1600">
              <a:solidFill>
                <a:schemeClr val="hlink"/>
              </a:solidFill>
            </a:endParaRPr>
          </a:p>
          <a:p>
            <a:pPr algn="ctr" defTabSz="914400"/>
            <a:endParaRPr lang="ru-RU" sz="1600" b="1">
              <a:solidFill>
                <a:schemeClr val="hlink"/>
              </a:solidFill>
            </a:endParaRPr>
          </a:p>
        </p:txBody>
      </p:sp>
      <p:sp>
        <p:nvSpPr>
          <p:cNvPr id="237576" name="WordArt 16"/>
          <p:cNvSpPr>
            <a:spLocks noChangeArrowheads="1" noChangeShapeType="1" noTextEdit="1"/>
          </p:cNvSpPr>
          <p:nvPr/>
        </p:nvSpPr>
        <p:spPr bwMode="auto">
          <a:xfrm>
            <a:off x="2489200" y="989013"/>
            <a:ext cx="4335463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 1 июля 2019 года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 txBox="1">
            <a:spLocks noGrp="1"/>
          </p:cNvSpPr>
          <p:nvPr/>
        </p:nvSpPr>
        <p:spPr bwMode="auto">
          <a:xfrm>
            <a:off x="8393113" y="4522788"/>
            <a:ext cx="5048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71307" tIns="35653" rIns="71307" bIns="35653" anchor="ctr">
            <a:normAutofit/>
          </a:bodyPr>
          <a:lstStyle/>
          <a:p>
            <a:pPr algn="ctr" defTabSz="814388">
              <a:lnSpc>
                <a:spcPts val="1875"/>
              </a:lnSpc>
              <a:defRPr/>
            </a:pPr>
            <a:fld id="{C2D00818-6C99-47F8-A142-586012F988C1}" type="slidenum">
              <a:rPr lang="ru-RU" b="1">
                <a:solidFill>
                  <a:schemeClr val="bg1"/>
                </a:solidFill>
                <a:latin typeface="+mn-lt"/>
              </a:rPr>
              <a:pPr algn="ctr" defTabSz="814388">
                <a:lnSpc>
                  <a:spcPts val="1875"/>
                </a:lnSpc>
                <a:defRPr/>
              </a:pPr>
              <a:t>11</a:t>
            </a:fld>
            <a:endParaRPr lang="ru-RU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9620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sp>
        <p:nvSpPr>
          <p:cNvPr id="3" name="Прямоугольник 28"/>
          <p:cNvSpPr/>
          <p:nvPr/>
        </p:nvSpPr>
        <p:spPr>
          <a:xfrm>
            <a:off x="1439863" y="79375"/>
            <a:ext cx="7519987" cy="584200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r>
              <a:rPr lang="ru-RU" sz="1800" b="1">
                <a:solidFill>
                  <a:schemeClr val="hlink"/>
                </a:solidFill>
                <a:cs typeface="Arial" charset="0"/>
              </a:rPr>
              <a:t>Обязательное применение ККТ при осуществлении</a:t>
            </a:r>
          </a:p>
          <a:p>
            <a:pPr algn="ctr">
              <a:defRPr/>
            </a:pPr>
            <a:r>
              <a:rPr lang="ru-RU" sz="1800" b="1">
                <a:solidFill>
                  <a:schemeClr val="hlink"/>
                </a:solidFill>
                <a:cs typeface="Arial" charset="0"/>
              </a:rPr>
              <a:t>всех существующих видов безналичных расчетов</a:t>
            </a:r>
            <a:endParaRPr lang="ru-RU" sz="2000" b="1">
              <a:solidFill>
                <a:schemeClr val="hlink"/>
              </a:solidFill>
              <a:cs typeface="Arial" charset="0"/>
            </a:endParaRPr>
          </a:p>
        </p:txBody>
      </p:sp>
      <p:grpSp>
        <p:nvGrpSpPr>
          <p:cNvPr id="239622" name="Прямоугольник 14"/>
          <p:cNvGrpSpPr>
            <a:grpSpLocks/>
          </p:cNvGrpSpPr>
          <p:nvPr/>
        </p:nvGrpSpPr>
        <p:grpSpPr bwMode="auto">
          <a:xfrm>
            <a:off x="417513" y="1117600"/>
            <a:ext cx="2493962" cy="3743325"/>
            <a:chOff x="3671" y="479"/>
            <a:chExt cx="1567" cy="2581"/>
          </a:xfrm>
        </p:grpSpPr>
        <p:pic>
          <p:nvPicPr>
            <p:cNvPr id="239660" name="Прямоугольник 1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71" y="499"/>
              <a:ext cx="1567" cy="2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7347" name="Text Box 19"/>
            <p:cNvSpPr txBox="1">
              <a:spLocks noChangeArrowheads="1"/>
            </p:cNvSpPr>
            <p:nvPr/>
          </p:nvSpPr>
          <p:spPr bwMode="auto">
            <a:xfrm>
              <a:off x="3708" y="479"/>
              <a:ext cx="1497" cy="9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6" tIns="82800" rIns="91426" bIns="45713">
              <a:spAutoFit/>
            </a:bodyPr>
            <a:lstStyle/>
            <a:p>
              <a:pPr algn="ctr">
                <a:defRPr/>
              </a:pPr>
              <a:r>
                <a:rPr lang="ru-RU" sz="13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ВСЕ СУБЪЕКТЫ, ПРИНИМАЮЩИЕ НА СВОИ РАСЧЕТНЫЕ СЧЕТА ПЛАТЕЖИ ОТ ФИЗИЧЕСКИХ ЛИЦ за товары, работы, услуги,</a:t>
              </a:r>
            </a:p>
          </p:txBody>
        </p:sp>
      </p:grpSp>
      <p:sp>
        <p:nvSpPr>
          <p:cNvPr id="239623" name="AutoShape 28"/>
          <p:cNvSpPr>
            <a:spLocks noChangeArrowheads="1"/>
          </p:cNvSpPr>
          <p:nvPr/>
        </p:nvSpPr>
        <p:spPr bwMode="auto">
          <a:xfrm>
            <a:off x="592138" y="2436813"/>
            <a:ext cx="2132012" cy="2295525"/>
          </a:xfrm>
          <a:prstGeom prst="roundRect">
            <a:avLst>
              <a:gd name="adj" fmla="val 16667"/>
            </a:avLst>
          </a:prstGeom>
          <a:solidFill>
            <a:schemeClr val="accent1">
              <a:alpha val="72156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/>
            <a:endParaRPr lang="ru-RU" sz="1200" b="1">
              <a:solidFill>
                <a:schemeClr val="hlink"/>
              </a:solidFill>
            </a:endParaRPr>
          </a:p>
          <a:p>
            <a:pPr algn="ctr" defTabSz="914400"/>
            <a:r>
              <a:rPr lang="ru-RU" sz="1200" b="1">
                <a:solidFill>
                  <a:schemeClr val="hlink"/>
                </a:solidFill>
              </a:rPr>
              <a:t>в том числе осуществляющие деятельность в наиболее социально-значимых сферах: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</a:rPr>
              <a:t>ОБРАЗОВАНИЯ, КУЛЬТУРЫ, СТРОИТЕЛЬСТВА  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</a:rPr>
              <a:t>И ЖКХ (поставщики коммунальных услуг, РСО, управляющие компании, ТСЖ) и др.</a:t>
            </a:r>
          </a:p>
          <a:p>
            <a:pPr algn="ctr" defTabSz="914400"/>
            <a:endParaRPr lang="ru-RU" sz="1200" b="1">
              <a:solidFill>
                <a:schemeClr val="hlink"/>
              </a:solidFill>
            </a:endParaRPr>
          </a:p>
        </p:txBody>
      </p:sp>
      <p:pic>
        <p:nvPicPr>
          <p:cNvPr id="239624" name="Изображение 10" descr="FNS_vizitka_for_rukovodstv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663" y="144463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9625" name="WordArt 16"/>
          <p:cNvSpPr>
            <a:spLocks noChangeArrowheads="1" noChangeShapeType="1" noTextEdit="1"/>
          </p:cNvSpPr>
          <p:nvPr/>
        </p:nvSpPr>
        <p:spPr bwMode="auto">
          <a:xfrm>
            <a:off x="2724150" y="673100"/>
            <a:ext cx="4478338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пункт 4 статьи 4 Федерального закона № 192-ФЗ</a:t>
            </a:r>
          </a:p>
        </p:txBody>
      </p:sp>
      <p:sp>
        <p:nvSpPr>
          <p:cNvPr id="239626" name="AutoShape 28"/>
          <p:cNvSpPr>
            <a:spLocks noChangeArrowheads="1"/>
          </p:cNvSpPr>
          <p:nvPr/>
        </p:nvSpPr>
        <p:spPr bwMode="auto">
          <a:xfrm>
            <a:off x="4338638" y="1017588"/>
            <a:ext cx="414337" cy="3714750"/>
          </a:xfrm>
          <a:prstGeom prst="roundRect">
            <a:avLst>
              <a:gd name="adj" fmla="val 16667"/>
            </a:avLst>
          </a:prstGeom>
          <a:solidFill>
            <a:schemeClr val="accent1">
              <a:alpha val="72156"/>
            </a:schemeClr>
          </a:solidFill>
          <a:ln w="19050">
            <a:solidFill>
              <a:srgbClr val="000099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/>
            <a:r>
              <a:rPr lang="ru-RU" b="1">
                <a:solidFill>
                  <a:schemeClr val="hlink"/>
                </a:solidFill>
              </a:rPr>
              <a:t>Б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А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Н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К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ОВ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СК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ИЕ</a:t>
            </a:r>
          </a:p>
          <a:p>
            <a:pPr algn="ctr" defTabSz="914400"/>
            <a:endParaRPr lang="ru-RU" b="1">
              <a:solidFill>
                <a:schemeClr val="hlink"/>
              </a:solidFill>
            </a:endParaRP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С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Ч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Е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Т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А</a:t>
            </a:r>
          </a:p>
        </p:txBody>
      </p:sp>
      <p:pic>
        <p:nvPicPr>
          <p:cNvPr id="239627" name="Picture 31"/>
          <p:cNvPicPr>
            <a:picLocks noChangeAspect="1" noChangeArrowheads="1"/>
          </p:cNvPicPr>
          <p:nvPr/>
        </p:nvPicPr>
        <p:blipFill>
          <a:blip r:embed="rId5">
            <a:lum bright="-40000" contrast="46000"/>
          </a:blip>
          <a:srcRect/>
          <a:stretch>
            <a:fillRect/>
          </a:stretch>
        </p:blipFill>
        <p:spPr bwMode="auto">
          <a:xfrm>
            <a:off x="3148013" y="2528888"/>
            <a:ext cx="104140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9628" name="AutoShape 28"/>
          <p:cNvSpPr>
            <a:spLocks noChangeArrowheads="1"/>
          </p:cNvSpPr>
          <p:nvPr/>
        </p:nvSpPr>
        <p:spPr bwMode="auto">
          <a:xfrm>
            <a:off x="7783513" y="989013"/>
            <a:ext cx="414337" cy="3714750"/>
          </a:xfrm>
          <a:prstGeom prst="roundRect">
            <a:avLst>
              <a:gd name="adj" fmla="val 16667"/>
            </a:avLst>
          </a:prstGeom>
          <a:solidFill>
            <a:schemeClr val="accent1">
              <a:alpha val="72156"/>
            </a:schemeClr>
          </a:solidFill>
          <a:ln w="19050">
            <a:solidFill>
              <a:srgbClr val="000099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/>
            <a:r>
              <a:rPr lang="ru-RU" b="1">
                <a:solidFill>
                  <a:schemeClr val="hlink"/>
                </a:solidFill>
              </a:rPr>
              <a:t>Ф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И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З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И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Ч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Е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С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К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И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Е  </a:t>
            </a:r>
          </a:p>
          <a:p>
            <a:pPr algn="ctr" defTabSz="914400"/>
            <a:endParaRPr lang="ru-RU" b="1">
              <a:solidFill>
                <a:schemeClr val="hlink"/>
              </a:solidFill>
            </a:endParaRP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Л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И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Ц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А</a:t>
            </a:r>
          </a:p>
        </p:txBody>
      </p:sp>
      <p:grpSp>
        <p:nvGrpSpPr>
          <p:cNvPr id="239629" name="Прямоугольник 14"/>
          <p:cNvGrpSpPr>
            <a:grpSpLocks/>
          </p:cNvGrpSpPr>
          <p:nvPr/>
        </p:nvGrpSpPr>
        <p:grpSpPr bwMode="auto">
          <a:xfrm>
            <a:off x="5008563" y="1062038"/>
            <a:ext cx="2613025" cy="3743325"/>
            <a:chOff x="3671" y="479"/>
            <a:chExt cx="1567" cy="2581"/>
          </a:xfrm>
        </p:grpSpPr>
        <p:pic>
          <p:nvPicPr>
            <p:cNvPr id="239658" name="Прямоугольник 1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671" y="499"/>
              <a:ext cx="1567" cy="2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7375" name="Text Box 47"/>
            <p:cNvSpPr txBox="1">
              <a:spLocks noChangeArrowheads="1"/>
            </p:cNvSpPr>
            <p:nvPr/>
          </p:nvSpPr>
          <p:spPr bwMode="auto">
            <a:xfrm>
              <a:off x="3708" y="479"/>
              <a:ext cx="1497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6" tIns="82800" rIns="91426" bIns="45713">
              <a:spAutoFit/>
            </a:bodyPr>
            <a:lstStyle/>
            <a:p>
              <a:pPr algn="ctr">
                <a:defRPr/>
              </a:pPr>
              <a:r>
                <a:rPr lang="ru-RU" sz="12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РАЗЛИЧНЫЕ СПОСОБЫ</a:t>
              </a:r>
            </a:p>
            <a:p>
              <a:pPr algn="ctr">
                <a:defRPr/>
              </a:pPr>
              <a:r>
                <a:rPr lang="ru-RU" sz="12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БЕЗНАЛИЧНЫХ РАСЧЕТОВ</a:t>
              </a:r>
            </a:p>
          </p:txBody>
        </p:sp>
      </p:grpSp>
      <p:pic>
        <p:nvPicPr>
          <p:cNvPr id="239630" name="Picture 4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57775" y="2192338"/>
            <a:ext cx="125095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9631" name="Picture 4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21425" y="2192338"/>
            <a:ext cx="124460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9632" name="Picture 3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70475" y="3902075"/>
            <a:ext cx="12636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9633" name="Picture 4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57775" y="3071813"/>
            <a:ext cx="12636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9634" name="Picture 2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21425" y="3063875"/>
            <a:ext cx="1244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9635" name="Picture 4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334125" y="3902075"/>
            <a:ext cx="12319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9636" name="Line 50"/>
          <p:cNvSpPr>
            <a:spLocks noChangeShapeType="1"/>
          </p:cNvSpPr>
          <p:nvPr/>
        </p:nvSpPr>
        <p:spPr bwMode="auto">
          <a:xfrm>
            <a:off x="6321425" y="2192338"/>
            <a:ext cx="12700" cy="25400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9637" name="Line 51"/>
          <p:cNvSpPr>
            <a:spLocks noChangeShapeType="1"/>
          </p:cNvSpPr>
          <p:nvPr/>
        </p:nvSpPr>
        <p:spPr bwMode="auto">
          <a:xfrm>
            <a:off x="5045075" y="2192338"/>
            <a:ext cx="250825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9638" name="Line 52"/>
          <p:cNvSpPr>
            <a:spLocks noChangeShapeType="1"/>
          </p:cNvSpPr>
          <p:nvPr/>
        </p:nvSpPr>
        <p:spPr bwMode="auto">
          <a:xfrm>
            <a:off x="5045075" y="3054350"/>
            <a:ext cx="250825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9639" name="Line 53"/>
          <p:cNvSpPr>
            <a:spLocks noChangeShapeType="1"/>
          </p:cNvSpPr>
          <p:nvPr/>
        </p:nvSpPr>
        <p:spPr bwMode="auto">
          <a:xfrm>
            <a:off x="5070475" y="3902075"/>
            <a:ext cx="250825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9640" name="Line 54"/>
          <p:cNvSpPr>
            <a:spLocks noChangeShapeType="1"/>
          </p:cNvSpPr>
          <p:nvPr/>
        </p:nvSpPr>
        <p:spPr bwMode="auto">
          <a:xfrm>
            <a:off x="5067300" y="4732338"/>
            <a:ext cx="250825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9641" name="Rectangle 55"/>
          <p:cNvSpPr>
            <a:spLocks noChangeArrowheads="1"/>
          </p:cNvSpPr>
          <p:nvPr/>
        </p:nvSpPr>
        <p:spPr bwMode="auto">
          <a:xfrm>
            <a:off x="5070475" y="1460500"/>
            <a:ext cx="2433638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u-RU" sz="900" b="1">
                <a:solidFill>
                  <a:srgbClr val="DE0000"/>
                </a:solidFill>
              </a:rPr>
              <a:t>платежными картами и наличными</a:t>
            </a:r>
          </a:p>
          <a:p>
            <a:pPr algn="ctr" defTabSz="914400"/>
            <a:r>
              <a:rPr lang="ru-RU" sz="900" b="1">
                <a:solidFill>
                  <a:srgbClr val="DE0000"/>
                </a:solidFill>
              </a:rPr>
              <a:t>по квитанциям и платежкам через устройства КО, наличными через кассира КО, Интернет-банкинг, через электронные кошельки и др. ЭСП</a:t>
            </a:r>
          </a:p>
        </p:txBody>
      </p:sp>
      <p:sp>
        <p:nvSpPr>
          <p:cNvPr id="239642" name="Line 56"/>
          <p:cNvSpPr>
            <a:spLocks noChangeShapeType="1"/>
          </p:cNvSpPr>
          <p:nvPr/>
        </p:nvSpPr>
        <p:spPr bwMode="auto">
          <a:xfrm>
            <a:off x="5045075" y="2192338"/>
            <a:ext cx="12700" cy="25400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9643" name="Line 57"/>
          <p:cNvSpPr>
            <a:spLocks noChangeShapeType="1"/>
          </p:cNvSpPr>
          <p:nvPr/>
        </p:nvSpPr>
        <p:spPr bwMode="auto">
          <a:xfrm>
            <a:off x="7566025" y="2192338"/>
            <a:ext cx="12700" cy="25400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39644" name="Picture 58"/>
          <p:cNvPicPr>
            <a:picLocks noChangeAspect="1" noChangeArrowheads="1"/>
          </p:cNvPicPr>
          <p:nvPr/>
        </p:nvPicPr>
        <p:blipFill>
          <a:blip r:embed="rId5">
            <a:lum bright="-40000" contrast="46000"/>
          </a:blip>
          <a:srcRect/>
          <a:stretch>
            <a:fillRect/>
          </a:stretch>
        </p:blipFill>
        <p:spPr bwMode="auto">
          <a:xfrm>
            <a:off x="3148013" y="1427163"/>
            <a:ext cx="104140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9645" name="Picture 59"/>
          <p:cNvPicPr>
            <a:picLocks noChangeAspect="1" noChangeArrowheads="1"/>
          </p:cNvPicPr>
          <p:nvPr/>
        </p:nvPicPr>
        <p:blipFill>
          <a:blip r:embed="rId5">
            <a:lum bright="-40000" contrast="46000"/>
          </a:blip>
          <a:srcRect/>
          <a:stretch>
            <a:fillRect/>
          </a:stretch>
        </p:blipFill>
        <p:spPr bwMode="auto">
          <a:xfrm>
            <a:off x="3148013" y="3630613"/>
            <a:ext cx="104140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9646" name="Line 60"/>
          <p:cNvSpPr>
            <a:spLocks noChangeShapeType="1"/>
          </p:cNvSpPr>
          <p:nvPr/>
        </p:nvSpPr>
        <p:spPr bwMode="auto">
          <a:xfrm flipH="1">
            <a:off x="4652963" y="2659063"/>
            <a:ext cx="41751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9647" name="Line 63"/>
          <p:cNvSpPr>
            <a:spLocks noChangeShapeType="1"/>
          </p:cNvSpPr>
          <p:nvPr/>
        </p:nvSpPr>
        <p:spPr bwMode="auto">
          <a:xfrm flipH="1">
            <a:off x="7380288" y="4354513"/>
            <a:ext cx="40481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9648" name="Line 64"/>
          <p:cNvSpPr>
            <a:spLocks noChangeShapeType="1"/>
          </p:cNvSpPr>
          <p:nvPr/>
        </p:nvSpPr>
        <p:spPr bwMode="auto">
          <a:xfrm flipH="1">
            <a:off x="7380288" y="3611563"/>
            <a:ext cx="41751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9649" name="Line 65"/>
          <p:cNvSpPr>
            <a:spLocks noChangeShapeType="1"/>
          </p:cNvSpPr>
          <p:nvPr/>
        </p:nvSpPr>
        <p:spPr bwMode="auto">
          <a:xfrm flipH="1">
            <a:off x="4640263" y="3467100"/>
            <a:ext cx="41751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9650" name="Line 66"/>
          <p:cNvSpPr>
            <a:spLocks noChangeShapeType="1"/>
          </p:cNvSpPr>
          <p:nvPr/>
        </p:nvSpPr>
        <p:spPr bwMode="auto">
          <a:xfrm flipH="1">
            <a:off x="7366000" y="2659063"/>
            <a:ext cx="41751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9651" name="Line 67"/>
          <p:cNvSpPr>
            <a:spLocks noChangeShapeType="1"/>
          </p:cNvSpPr>
          <p:nvPr/>
        </p:nvSpPr>
        <p:spPr bwMode="auto">
          <a:xfrm flipH="1">
            <a:off x="4652963" y="4370388"/>
            <a:ext cx="41751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9652" name="Line 68"/>
          <p:cNvSpPr>
            <a:spLocks noChangeShapeType="1"/>
          </p:cNvSpPr>
          <p:nvPr/>
        </p:nvSpPr>
        <p:spPr bwMode="auto">
          <a:xfrm>
            <a:off x="2749550" y="4108450"/>
            <a:ext cx="51911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9653" name="Line 69"/>
          <p:cNvSpPr>
            <a:spLocks noChangeShapeType="1"/>
          </p:cNvSpPr>
          <p:nvPr/>
        </p:nvSpPr>
        <p:spPr bwMode="auto">
          <a:xfrm>
            <a:off x="2749550" y="2938463"/>
            <a:ext cx="51911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9654" name="Line 70"/>
          <p:cNvSpPr>
            <a:spLocks noChangeShapeType="1"/>
          </p:cNvSpPr>
          <p:nvPr/>
        </p:nvSpPr>
        <p:spPr bwMode="auto">
          <a:xfrm>
            <a:off x="2724150" y="1833563"/>
            <a:ext cx="51911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39655" name="Picture 7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749550" y="2420938"/>
            <a:ext cx="466725" cy="4746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</p:pic>
      <p:pic>
        <p:nvPicPr>
          <p:cNvPr id="239656" name="Picture 7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749550" y="1317625"/>
            <a:ext cx="466725" cy="47466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</p:pic>
      <p:pic>
        <p:nvPicPr>
          <p:cNvPr id="239657" name="Picture 7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749550" y="3611563"/>
            <a:ext cx="441325" cy="47466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 txBox="1">
            <a:spLocks noGrp="1"/>
          </p:cNvSpPr>
          <p:nvPr/>
        </p:nvSpPr>
        <p:spPr bwMode="auto">
          <a:xfrm>
            <a:off x="8393113" y="4522788"/>
            <a:ext cx="5048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71307" tIns="35653" rIns="71307" bIns="35653" anchor="ctr">
            <a:normAutofit/>
          </a:bodyPr>
          <a:lstStyle/>
          <a:p>
            <a:pPr algn="ctr" defTabSz="814388">
              <a:lnSpc>
                <a:spcPts val="1875"/>
              </a:lnSpc>
              <a:defRPr/>
            </a:pPr>
            <a:fld id="{35F4EC3D-0B6F-404C-B6BC-74F679999173}" type="slidenum">
              <a:rPr lang="ru-RU" b="1">
                <a:solidFill>
                  <a:schemeClr val="bg1"/>
                </a:solidFill>
                <a:latin typeface="+mn-lt"/>
              </a:rPr>
              <a:pPr algn="ctr" defTabSz="814388">
                <a:lnSpc>
                  <a:spcPts val="1875"/>
                </a:lnSpc>
                <a:defRPr/>
              </a:pPr>
              <a:t>12</a:t>
            </a:fld>
            <a:endParaRPr lang="ru-RU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1668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pic>
        <p:nvPicPr>
          <p:cNvPr id="241669" name="Изображение 10" descr="FNS_vizitka_for_rukovodstv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25438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8"/>
          <p:cNvSpPr/>
          <p:nvPr/>
        </p:nvSpPr>
        <p:spPr>
          <a:xfrm>
            <a:off x="1195388" y="79375"/>
            <a:ext cx="7702550" cy="584200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r>
              <a:rPr lang="ru-RU" sz="1800" b="1">
                <a:solidFill>
                  <a:schemeClr val="hlink"/>
                </a:solidFill>
                <a:cs typeface="Arial" charset="0"/>
              </a:rPr>
              <a:t>Момент расчета для целей применения контрольно-кассовой техники в случаях безналичных расчетов </a:t>
            </a:r>
          </a:p>
        </p:txBody>
      </p:sp>
      <p:sp>
        <p:nvSpPr>
          <p:cNvPr id="241671" name="AutoShape 33"/>
          <p:cNvSpPr>
            <a:spLocks noChangeArrowheads="1"/>
          </p:cNvSpPr>
          <p:nvPr/>
        </p:nvSpPr>
        <p:spPr bwMode="auto">
          <a:xfrm>
            <a:off x="1195388" y="781050"/>
            <a:ext cx="7026275" cy="39846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18000" tIns="36000" rIns="18000" bIns="10800" anchor="ctr"/>
          <a:lstStyle/>
          <a:p>
            <a:pPr algn="ctr" defTabSz="914400"/>
            <a:endParaRPr lang="ru-RU" sz="1600" b="1"/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ПРИ ПЕРЕВОДЕ ДЕНЕЖНЫХ СРЕДСТВ</a:t>
            </a:r>
            <a:r>
              <a:rPr lang="ru-RU" b="1">
                <a:solidFill>
                  <a:schemeClr val="hlink"/>
                </a:solidFill>
              </a:rPr>
              <a:t> (наличных, либо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с расчетного счета в банке) – момент окончательности перевода</a:t>
            </a:r>
          </a:p>
          <a:p>
            <a:pPr algn="ctr" defTabSz="914400"/>
            <a:endParaRPr lang="ru-RU" sz="800" b="1">
              <a:solidFill>
                <a:schemeClr val="hlink"/>
              </a:solidFill>
            </a:endParaRP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ПРИ ПЕРЕВОДЕ ЭЛЕКТРОННЫХ ДЕНЖНЫХ СРЕДСТВ</a:t>
            </a: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В ОБЫЧНОМ РЕЖИМЕ</a:t>
            </a:r>
            <a:r>
              <a:rPr lang="ru-RU" b="1">
                <a:solidFill>
                  <a:schemeClr val="hlink"/>
                </a:solidFill>
              </a:rPr>
              <a:t> – момент окончательности перевода</a:t>
            </a:r>
          </a:p>
          <a:p>
            <a:pPr algn="ctr" defTabSz="914400"/>
            <a:endParaRPr lang="ru-RU" sz="800" b="1">
              <a:solidFill>
                <a:schemeClr val="hlink"/>
              </a:solidFill>
            </a:endParaRP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ПРИ ПЕРЕВОДЕ ЭЛЕКТРОННЫХ ДЕНЖНЫХ СРЕДСТВ</a:t>
            </a: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В АВТОНОМНОМ РЕЖИМЕ</a:t>
            </a:r>
            <a:r>
              <a:rPr lang="ru-RU" b="1">
                <a:solidFill>
                  <a:schemeClr val="hlink"/>
                </a:solidFill>
              </a:rPr>
              <a:t> – момент безотзывности перевода</a:t>
            </a:r>
          </a:p>
          <a:p>
            <a:pPr algn="ctr" defTabSz="914400"/>
            <a:endParaRPr lang="ru-RU" sz="800" b="1">
              <a:solidFill>
                <a:schemeClr val="hlink"/>
              </a:solidFill>
            </a:endParaRP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ЧЕК ККТ ПРИ БЕЗНАЛИЧНЫХ РАСЧЕТАХ ФОРМИРУЕТСЯ</a:t>
            </a:r>
          </a:p>
          <a:p>
            <a:pPr algn="ctr" defTabSz="914400"/>
            <a:endParaRPr lang="ru-RU" sz="800" b="1">
              <a:solidFill>
                <a:schemeClr val="hlink"/>
              </a:solidFill>
            </a:endParaRP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– не позднее рабочего дня, следующего за днем осуществления расчета, но не позднее момента передачи товара – при оплате наличными через кассира банка (переводом без открытия счета)</a:t>
            </a:r>
          </a:p>
          <a:p>
            <a:pPr algn="ctr" defTabSz="914400"/>
            <a:endParaRPr lang="ru-RU" sz="800" b="1">
              <a:solidFill>
                <a:schemeClr val="hlink"/>
              </a:solidFill>
            </a:endParaRP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– не позднее рабочего дня, следующего за днем подтверждения  кредитной организаций исполнения распоряжения физлица о переводе, но не позднее момента передачи товара – при оплате со счета физлица (или банковской карты) через клиент-банк.</a:t>
            </a:r>
          </a:p>
          <a:p>
            <a:pPr algn="ctr" defTabSz="914400"/>
            <a:endParaRPr lang="ru-RU" b="1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 txBox="1">
            <a:spLocks noGrp="1"/>
          </p:cNvSpPr>
          <p:nvPr/>
        </p:nvSpPr>
        <p:spPr bwMode="auto">
          <a:xfrm>
            <a:off x="8393113" y="4522788"/>
            <a:ext cx="5048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71307" tIns="35653" rIns="71307" bIns="35653" anchor="ctr">
            <a:normAutofit/>
          </a:bodyPr>
          <a:lstStyle/>
          <a:p>
            <a:pPr algn="ctr" defTabSz="814388">
              <a:lnSpc>
                <a:spcPts val="1875"/>
              </a:lnSpc>
              <a:defRPr/>
            </a:pPr>
            <a:fld id="{7C3E4234-664B-4332-9DC9-0ABF3A77F6B6}" type="slidenum">
              <a:rPr lang="ru-RU" b="1">
                <a:solidFill>
                  <a:schemeClr val="bg1"/>
                </a:solidFill>
                <a:latin typeface="+mn-lt"/>
              </a:rPr>
              <a:pPr algn="ctr" defTabSz="814388">
                <a:lnSpc>
                  <a:spcPts val="1875"/>
                </a:lnSpc>
                <a:defRPr/>
              </a:pPr>
              <a:t>13</a:t>
            </a:fld>
            <a:endParaRPr lang="ru-RU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3716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pic>
        <p:nvPicPr>
          <p:cNvPr id="243717" name="Изображение 10" descr="FNS_vizitka_for_rukovodstv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25438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8"/>
          <p:cNvSpPr/>
          <p:nvPr/>
        </p:nvSpPr>
        <p:spPr>
          <a:xfrm>
            <a:off x="1195388" y="79375"/>
            <a:ext cx="7702550" cy="584200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r>
              <a:rPr lang="ru-RU" sz="1800" b="1">
                <a:solidFill>
                  <a:schemeClr val="hlink"/>
                </a:solidFill>
                <a:cs typeface="Arial" charset="0"/>
              </a:rPr>
              <a:t>Способы направления кассового чека</a:t>
            </a:r>
          </a:p>
          <a:p>
            <a:pPr algn="ctr">
              <a:defRPr/>
            </a:pPr>
            <a:r>
              <a:rPr lang="ru-RU" sz="1800" b="1">
                <a:solidFill>
                  <a:schemeClr val="hlink"/>
                </a:solidFill>
                <a:cs typeface="Arial" charset="0"/>
              </a:rPr>
              <a:t>в случаях безналичных расчетов </a:t>
            </a:r>
          </a:p>
        </p:txBody>
      </p:sp>
      <p:sp>
        <p:nvSpPr>
          <p:cNvPr id="243719" name="AutoShape 33"/>
          <p:cNvSpPr>
            <a:spLocks noChangeArrowheads="1"/>
          </p:cNvSpPr>
          <p:nvPr/>
        </p:nvSpPr>
        <p:spPr bwMode="auto">
          <a:xfrm>
            <a:off x="1195388" y="781050"/>
            <a:ext cx="7026275" cy="39846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18000" tIns="36000" rIns="18000" bIns="10800" anchor="ctr"/>
          <a:lstStyle/>
          <a:p>
            <a:pPr algn="ctr" defTabSz="914400"/>
            <a:endParaRPr lang="ru-RU" sz="1300" b="1">
              <a:solidFill>
                <a:srgbClr val="FF1919"/>
              </a:solidFill>
            </a:endParaRPr>
          </a:p>
          <a:p>
            <a:pPr algn="ctr" defTabSz="914400"/>
            <a:r>
              <a:rPr lang="ru-RU" sz="1300" b="1">
                <a:solidFill>
                  <a:srgbClr val="FF1919"/>
                </a:solidFill>
              </a:rPr>
              <a:t>ПО ОСНОВАНИЯМ ПУНКТА 5.3 СТАТЬИ 1.2 ФЕДЕРАЛЬНОГО ЗАКОНА № 54-ФЗ</a:t>
            </a:r>
          </a:p>
          <a:p>
            <a:pPr algn="ctr" defTabSz="914400"/>
            <a:endParaRPr lang="ru-RU" b="1">
              <a:solidFill>
                <a:schemeClr val="hlink"/>
              </a:solidFill>
            </a:endParaRPr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в электронной форме на абонентский номер или адрес электронной почты</a:t>
            </a:r>
            <a:r>
              <a:rPr lang="ru-RU" sz="1600" b="1"/>
              <a:t> – </a:t>
            </a:r>
            <a:r>
              <a:rPr lang="ru-RU" sz="1600" b="1">
                <a:solidFill>
                  <a:srgbClr val="FF1919"/>
                </a:solidFill>
              </a:rPr>
              <a:t>не позднее рабочего дня, следующего за днем осуществления расчета</a:t>
            </a:r>
            <a:endParaRPr lang="ru-RU" sz="1600"/>
          </a:p>
          <a:p>
            <a:pPr algn="ctr" defTabSz="914400"/>
            <a:endParaRPr lang="ru-RU" sz="1600"/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на бумажном носителе – </a:t>
            </a:r>
            <a:r>
              <a:rPr lang="ru-RU" sz="1600" b="1">
                <a:solidFill>
                  <a:srgbClr val="FF1919"/>
                </a:solidFill>
              </a:rPr>
              <a:t>вместе с товаром</a:t>
            </a:r>
            <a:r>
              <a:rPr lang="ru-RU" sz="1600" b="1"/>
              <a:t> </a:t>
            </a:r>
            <a:r>
              <a:rPr lang="ru-RU" sz="1600">
                <a:solidFill>
                  <a:schemeClr val="hlink"/>
                </a:solidFill>
              </a:rPr>
              <a:t>в случае расчетов за товар без направления покупателю такого кассового чека (бланка строгой отчетности) в электронной форме</a:t>
            </a:r>
          </a:p>
          <a:p>
            <a:pPr algn="ctr" defTabSz="914400"/>
            <a:endParaRPr lang="ru-RU" sz="1600">
              <a:solidFill>
                <a:schemeClr val="hlink"/>
              </a:solidFill>
            </a:endParaRPr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на бумажном носителе – </a:t>
            </a:r>
            <a:r>
              <a:rPr lang="ru-RU" sz="1600" b="1">
                <a:solidFill>
                  <a:srgbClr val="FF1919"/>
                </a:solidFill>
              </a:rPr>
              <a:t>при первом непосредственном взаимодействии клиента с пользователем</a:t>
            </a:r>
            <a:r>
              <a:rPr lang="ru-RU" sz="1600" b="1"/>
              <a:t> </a:t>
            </a:r>
            <a:r>
              <a:rPr lang="ru-RU" sz="1600">
                <a:solidFill>
                  <a:schemeClr val="hlink"/>
                </a:solidFill>
              </a:rPr>
              <a:t>или уполномоченным им лицом</a:t>
            </a:r>
            <a:r>
              <a:rPr lang="ru-RU" sz="1600"/>
              <a:t> </a:t>
            </a:r>
            <a:r>
              <a:rPr lang="ru-RU" sz="1600" b="1">
                <a:solidFill>
                  <a:srgbClr val="FF1919"/>
                </a:solidFill>
              </a:rPr>
              <a:t>в случае расчетов за работы и услуги</a:t>
            </a:r>
            <a:r>
              <a:rPr lang="ru-RU" sz="1600" b="1"/>
              <a:t> </a:t>
            </a:r>
            <a:r>
              <a:rPr lang="ru-RU" sz="1600">
                <a:solidFill>
                  <a:schemeClr val="hlink"/>
                </a:solidFill>
              </a:rPr>
              <a:t>без направления клиенту такого кассового чека (бланка строгой отчетности) в электронной форме</a:t>
            </a:r>
            <a:endParaRPr lang="ru-RU" sz="1600" b="1">
              <a:solidFill>
                <a:schemeClr val="hlink"/>
              </a:solidFill>
            </a:endParaRPr>
          </a:p>
          <a:p>
            <a:pPr algn="ctr" defTabSz="914400"/>
            <a:endParaRPr lang="ru-RU" sz="1600" b="1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7" name="Picture 8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1425" y="1206500"/>
            <a:ext cx="1552575" cy="157956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 txBox="1">
            <a:spLocks noGrp="1"/>
          </p:cNvSpPr>
          <p:nvPr/>
        </p:nvSpPr>
        <p:spPr bwMode="auto">
          <a:xfrm>
            <a:off x="8393113" y="4522788"/>
            <a:ext cx="5048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71307" tIns="35653" rIns="71307" bIns="35653" anchor="ctr">
            <a:normAutofit/>
          </a:bodyPr>
          <a:lstStyle/>
          <a:p>
            <a:pPr algn="ctr" defTabSz="814388">
              <a:lnSpc>
                <a:spcPts val="1875"/>
              </a:lnSpc>
              <a:defRPr/>
            </a:pPr>
            <a:fld id="{724E8164-CB42-4C40-8D1F-4B715E3BE5E9}" type="slidenum">
              <a:rPr lang="ru-RU" b="1">
                <a:solidFill>
                  <a:schemeClr val="bg1"/>
                </a:solidFill>
                <a:latin typeface="+mn-lt"/>
              </a:rPr>
              <a:pPr algn="ctr" defTabSz="814388">
                <a:lnSpc>
                  <a:spcPts val="1875"/>
                </a:lnSpc>
                <a:defRPr/>
              </a:pPr>
              <a:t>14</a:t>
            </a:fld>
            <a:endParaRPr lang="ru-RU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49861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sp>
        <p:nvSpPr>
          <p:cNvPr id="249862" name="Прямоугольник 28"/>
          <p:cNvSpPr>
            <a:spLocks noChangeArrowheads="1"/>
          </p:cNvSpPr>
          <p:nvPr/>
        </p:nvSpPr>
        <p:spPr bwMode="auto">
          <a:xfrm>
            <a:off x="1433513" y="79375"/>
            <a:ext cx="7580312" cy="473075"/>
          </a:xfrm>
          <a:prstGeom prst="rect">
            <a:avLst/>
          </a:prstGeom>
          <a:solidFill>
            <a:srgbClr val="C0C0C0">
              <a:alpha val="0"/>
            </a:srgbClr>
          </a:solidFill>
          <a:ln w="9525" algn="ctr">
            <a:noFill/>
            <a:miter lim="800000"/>
            <a:headEnd/>
            <a:tailEnd/>
          </a:ln>
        </p:spPr>
        <p:txBody>
          <a:bodyPr lIns="91426" tIns="45713" rIns="91426" bIns="45713" anchor="ctr"/>
          <a:lstStyle/>
          <a:p>
            <a:pPr algn="ctr"/>
            <a:r>
              <a:rPr lang="ru-RU" sz="1500" b="1">
                <a:solidFill>
                  <a:schemeClr val="hlink"/>
                </a:solidFill>
              </a:rPr>
              <a:t>Оформление билетов на проезд в салоне транспортного средства общего пользования (включая легковое такси) с обязательным применением ККТ</a:t>
            </a:r>
          </a:p>
        </p:txBody>
      </p:sp>
      <p:sp>
        <p:nvSpPr>
          <p:cNvPr id="249863" name="WordArt 16"/>
          <p:cNvSpPr>
            <a:spLocks noChangeArrowheads="1" noChangeShapeType="1" noTextEdit="1"/>
          </p:cNvSpPr>
          <p:nvPr/>
        </p:nvSpPr>
        <p:spPr bwMode="auto">
          <a:xfrm>
            <a:off x="1379538" y="663575"/>
            <a:ext cx="6672262" cy="436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8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согласно Федеральному закону № 192-ФЗ абзац 4 пункта 2 статьи 2</a:t>
            </a:r>
          </a:p>
          <a:p>
            <a:pPr algn="ctr"/>
            <a:r>
              <a:rPr lang="ru-RU" sz="18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Федерального закона № 54-ФЗ утрачивает силу с 1 июля 2019 года </a:t>
            </a:r>
          </a:p>
        </p:txBody>
      </p:sp>
      <p:sp>
        <p:nvSpPr>
          <p:cNvPr id="5" name="Прямоугольник 14"/>
          <p:cNvSpPr/>
          <p:nvPr/>
        </p:nvSpPr>
        <p:spPr>
          <a:xfrm>
            <a:off x="502267" y="1239541"/>
            <a:ext cx="2919049" cy="353233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26" tIns="45713" rIns="91426" bIns="45713">
            <a:spAutoFit/>
          </a:bodyPr>
          <a:lstStyle/>
          <a:p>
            <a:pPr algn="ctr">
              <a:defRPr/>
            </a:pPr>
            <a:r>
              <a:rPr lang="ru-RU" sz="13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ВСЕ ВИДЫ БИЛЕТОВ</a:t>
            </a:r>
          </a:p>
          <a:p>
            <a:pPr algn="ctr">
              <a:defRPr/>
            </a:pPr>
            <a:r>
              <a:rPr lang="ru-RU" sz="13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И КВИТАНЦИЯ ДЛЯ ЛЕГКОВОГО ТАКСИ, УТВЕРЖДЕННЫЕ ПРАВИЛАМИ ПЕРЕВОЗОК…</a:t>
            </a:r>
          </a:p>
          <a:p>
            <a:pPr algn="ctr">
              <a:defRPr/>
            </a:pPr>
            <a:r>
              <a:rPr lang="ru-RU" sz="13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(ПО ПОСТАНОВЛЕНИЮ ПРАТЕЛЬСТВА РФ № 112)</a:t>
            </a:r>
            <a:endParaRPr lang="ru-RU" sz="13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  <a:p>
            <a:pPr>
              <a:defRPr/>
            </a:pPr>
            <a:endParaRPr lang="ru-RU" sz="13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pic>
        <p:nvPicPr>
          <p:cNvPr id="249867" name="Picture 70"/>
          <p:cNvPicPr>
            <a:picLocks noChangeAspect="1" noChangeArrowheads="1"/>
          </p:cNvPicPr>
          <p:nvPr/>
        </p:nvPicPr>
        <p:blipFill>
          <a:blip r:embed="rId4">
            <a:lum contrast="8000"/>
          </a:blip>
          <a:srcRect/>
          <a:stretch>
            <a:fillRect/>
          </a:stretch>
        </p:blipFill>
        <p:spPr bwMode="auto">
          <a:xfrm>
            <a:off x="609600" y="2525713"/>
            <a:ext cx="2692400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9868" name="Line 74"/>
          <p:cNvSpPr>
            <a:spLocks noChangeShapeType="1"/>
          </p:cNvSpPr>
          <p:nvPr/>
        </p:nvSpPr>
        <p:spPr bwMode="auto">
          <a:xfrm flipH="1">
            <a:off x="417513" y="2387600"/>
            <a:ext cx="3081337" cy="2446338"/>
          </a:xfrm>
          <a:prstGeom prst="line">
            <a:avLst/>
          </a:prstGeom>
          <a:noFill/>
          <a:ln w="44450">
            <a:solidFill>
              <a:srgbClr val="DE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9869" name="Line 75"/>
          <p:cNvSpPr>
            <a:spLocks noChangeShapeType="1"/>
          </p:cNvSpPr>
          <p:nvPr/>
        </p:nvSpPr>
        <p:spPr bwMode="auto">
          <a:xfrm>
            <a:off x="423863" y="2387600"/>
            <a:ext cx="3074987" cy="2413000"/>
          </a:xfrm>
          <a:prstGeom prst="line">
            <a:avLst/>
          </a:prstGeom>
          <a:noFill/>
          <a:ln w="44450">
            <a:solidFill>
              <a:srgbClr val="DE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Прямоугольник 14"/>
          <p:cNvSpPr/>
          <p:nvPr/>
        </p:nvSpPr>
        <p:spPr>
          <a:xfrm>
            <a:off x="5411999" y="1206988"/>
            <a:ext cx="2903980" cy="362048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26" tIns="45713" rIns="91426" bIns="45713">
            <a:spAutoFit/>
          </a:bodyPr>
          <a:lstStyle/>
          <a:p>
            <a:pPr algn="ctr">
              <a:defRPr/>
            </a:pPr>
            <a:r>
              <a:rPr lang="ru-RU" sz="15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 </a:t>
            </a:r>
          </a:p>
          <a:p>
            <a:pPr algn="ctr">
              <a:defRPr/>
            </a:pPr>
            <a:r>
              <a:rPr lang="ru-RU" sz="15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ЗАРЕГИСТРИРОВАННАЯ</a:t>
            </a:r>
          </a:p>
          <a:p>
            <a:pPr algn="ctr">
              <a:defRPr/>
            </a:pPr>
            <a:r>
              <a:rPr lang="ru-RU" sz="15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В НАЛОГОВЫХ ОРГАНАХ КОНТРОЛЬНО-КАССОВАЯ ТЕХНИКА (ККТ)</a:t>
            </a:r>
            <a:endParaRPr lang="ru-RU" sz="16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  <a:p>
            <a:pPr>
              <a:defRPr/>
            </a:pPr>
            <a:endParaRPr lang="ru-RU" sz="1800" b="1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pic>
        <p:nvPicPr>
          <p:cNvPr id="249873" name="Picture 7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19738" y="2525713"/>
            <a:ext cx="2667000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9874" name="Изображение 10" descr="FNS_vizitka_for_rukovodstvo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4150" y="152400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9875" name="Line 80"/>
          <p:cNvSpPr>
            <a:spLocks noChangeShapeType="1"/>
          </p:cNvSpPr>
          <p:nvPr/>
        </p:nvSpPr>
        <p:spPr bwMode="auto">
          <a:xfrm>
            <a:off x="3498850" y="2741613"/>
            <a:ext cx="1914525" cy="0"/>
          </a:xfrm>
          <a:prstGeom prst="line">
            <a:avLst/>
          </a:prstGeom>
          <a:noFill/>
          <a:ln w="63500">
            <a:solidFill>
              <a:srgbClr val="008000"/>
            </a:solidFill>
            <a:round/>
            <a:headEnd/>
            <a:tailEnd type="arrow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249876" name="Rectangle 81"/>
          <p:cNvSpPr>
            <a:spLocks noChangeArrowheads="1"/>
          </p:cNvSpPr>
          <p:nvPr/>
        </p:nvSpPr>
        <p:spPr bwMode="auto">
          <a:xfrm>
            <a:off x="3675063" y="2997200"/>
            <a:ext cx="1549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u-RU" sz="1500" b="1">
                <a:solidFill>
                  <a:srgbClr val="FF1919"/>
                </a:solidFill>
              </a:rPr>
              <a:t>ПЕРЕХОД</a:t>
            </a:r>
          </a:p>
          <a:p>
            <a:pPr algn="ctr" defTabSz="914400"/>
            <a:r>
              <a:rPr lang="ru-RU" sz="1500" b="1">
                <a:solidFill>
                  <a:srgbClr val="FF1919"/>
                </a:solidFill>
              </a:rPr>
              <a:t>НЕ ПОЗДНЕЕ</a:t>
            </a:r>
          </a:p>
          <a:p>
            <a:pPr algn="ctr" defTabSz="914400"/>
            <a:r>
              <a:rPr lang="ru-RU" sz="1500" b="1">
                <a:solidFill>
                  <a:srgbClr val="FF1919"/>
                </a:solidFill>
              </a:rPr>
              <a:t>1 ИЮЛЯ 2019 ГОДА!!!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Номер слайда 3"/>
          <p:cNvSpPr>
            <a:spLocks noGrp="1"/>
          </p:cNvSpPr>
          <p:nvPr>
            <p:ph type="sldNum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355600" fontAlgn="base">
              <a:lnSpc>
                <a:spcPts val="1088"/>
              </a:lnSpc>
              <a:spcBef>
                <a:spcPct val="0"/>
              </a:spcBef>
              <a:spcAft>
                <a:spcPct val="0"/>
              </a:spcAft>
              <a:defRPr/>
            </a:pPr>
            <a:fld id="{6B1A0267-BB21-4634-A59D-F2285B15F42C}" type="slidenum">
              <a:rPr lang="ru-RU" sz="1400" b="1">
                <a:solidFill>
                  <a:schemeClr val="bg1"/>
                </a:solidFill>
                <a:cs typeface="Arial" charset="0"/>
              </a:rPr>
              <a:pPr defTabSz="355600" fontAlgn="base">
                <a:lnSpc>
                  <a:spcPts val="1088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z="1400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6" name="Скругленный прямоугольник 5"/>
          <p:cNvSpPr>
            <a:spLocks noChangeAspect="1"/>
          </p:cNvSpPr>
          <p:nvPr/>
        </p:nvSpPr>
        <p:spPr>
          <a:xfrm>
            <a:off x="782638" y="3524250"/>
            <a:ext cx="1566862" cy="1152525"/>
          </a:xfrm>
          <a:prstGeom prst="round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18" tIns="35660" rIns="71318" bIns="35660" anchor="ctr"/>
          <a:lstStyle/>
          <a:p>
            <a:pPr algn="ctr">
              <a:defRPr/>
            </a:pPr>
            <a:r>
              <a:rPr lang="ru-RU" sz="16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Покупатель</a:t>
            </a:r>
          </a:p>
        </p:txBody>
      </p:sp>
      <p:sp>
        <p:nvSpPr>
          <p:cNvPr id="7" name="Скругленный прямоугольник 6"/>
          <p:cNvSpPr>
            <a:spLocks noChangeAspect="1"/>
          </p:cNvSpPr>
          <p:nvPr/>
        </p:nvSpPr>
        <p:spPr>
          <a:xfrm>
            <a:off x="752475" y="1270000"/>
            <a:ext cx="1566863" cy="1152525"/>
          </a:xfrm>
          <a:prstGeom prst="round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18" tIns="35660" rIns="71318" bIns="35660" anchor="ctr"/>
          <a:lstStyle/>
          <a:p>
            <a:pPr algn="ctr">
              <a:defRPr/>
            </a:pPr>
            <a:r>
              <a:rPr lang="ru-RU" sz="16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Онлайн-касса (продавец)</a:t>
            </a:r>
          </a:p>
        </p:txBody>
      </p:sp>
      <p:sp>
        <p:nvSpPr>
          <p:cNvPr id="10" name="Скругленный прямоугольник 9"/>
          <p:cNvSpPr>
            <a:spLocks noChangeAspect="1"/>
          </p:cNvSpPr>
          <p:nvPr/>
        </p:nvSpPr>
        <p:spPr>
          <a:xfrm>
            <a:off x="5986463" y="1309688"/>
            <a:ext cx="1533525" cy="1152525"/>
          </a:xfrm>
          <a:prstGeom prst="round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18" tIns="35660" rIns="71318" bIns="35660" anchor="ctr"/>
          <a:lstStyle/>
          <a:p>
            <a:pPr algn="ctr">
              <a:defRPr/>
            </a:pPr>
            <a:r>
              <a:rPr lang="ru-RU" sz="16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Оператор фискальных данных</a:t>
            </a:r>
          </a:p>
        </p:txBody>
      </p:sp>
      <p:sp>
        <p:nvSpPr>
          <p:cNvPr id="11" name="Скругленный прямоугольник 10"/>
          <p:cNvSpPr>
            <a:spLocks noChangeAspect="1"/>
          </p:cNvSpPr>
          <p:nvPr/>
        </p:nvSpPr>
        <p:spPr>
          <a:xfrm>
            <a:off x="6072188" y="3524250"/>
            <a:ext cx="1522412" cy="1152525"/>
          </a:xfrm>
          <a:prstGeom prst="round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18" tIns="35660" rIns="71318" bIns="35660" anchor="ctr"/>
          <a:lstStyle/>
          <a:p>
            <a:pPr algn="ctr">
              <a:defRPr/>
            </a:pPr>
            <a:r>
              <a:rPr lang="ru-RU" sz="16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ФНС России</a:t>
            </a:r>
          </a:p>
        </p:txBody>
      </p:sp>
      <p:cxnSp>
        <p:nvCxnSpPr>
          <p:cNvPr id="247814" name="Прямая со стрелкой 11"/>
          <p:cNvCxnSpPr>
            <a:cxnSpLocks noChangeAspect="1"/>
          </p:cNvCxnSpPr>
          <p:nvPr/>
        </p:nvCxnSpPr>
        <p:spPr bwMode="auto">
          <a:xfrm>
            <a:off x="2511425" y="1722438"/>
            <a:ext cx="2713038" cy="0"/>
          </a:xfrm>
          <a:prstGeom prst="straightConnector1">
            <a:avLst/>
          </a:prstGeom>
          <a:noFill/>
          <a:ln w="63500" algn="ctr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247815" name="Прямая со стрелкой 12"/>
          <p:cNvCxnSpPr>
            <a:cxnSpLocks noChangeAspect="1"/>
          </p:cNvCxnSpPr>
          <p:nvPr/>
        </p:nvCxnSpPr>
        <p:spPr bwMode="auto">
          <a:xfrm flipH="1">
            <a:off x="3208338" y="2030413"/>
            <a:ext cx="2576512" cy="0"/>
          </a:xfrm>
          <a:prstGeom prst="straightConnector1">
            <a:avLst/>
          </a:prstGeom>
          <a:noFill/>
          <a:ln w="63500" algn="ctr">
            <a:solidFill>
              <a:schemeClr val="hlink"/>
            </a:solidFill>
            <a:round/>
            <a:headEnd/>
            <a:tailEnd type="triangle" w="med" len="med"/>
          </a:ln>
        </p:spPr>
      </p:cxnSp>
      <p:sp>
        <p:nvSpPr>
          <p:cNvPr id="247816" name="TextBox 13"/>
          <p:cNvSpPr txBox="1">
            <a:spLocks noChangeAspect="1"/>
          </p:cNvSpPr>
          <p:nvPr/>
        </p:nvSpPr>
        <p:spPr bwMode="auto">
          <a:xfrm>
            <a:off x="3121025" y="1320800"/>
            <a:ext cx="2066925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318" tIns="35660" rIns="71318" bIns="35660">
            <a:spAutoFit/>
          </a:bodyPr>
          <a:lstStyle/>
          <a:p>
            <a:pPr algn="ctr"/>
            <a:r>
              <a:rPr lang="ru-RU" sz="1300" b="1">
                <a:solidFill>
                  <a:srgbClr val="DE0000"/>
                </a:solidFill>
                <a:latin typeface="Times New Roman" pitchFamily="18" charset="0"/>
                <a:cs typeface="Times New Roman" pitchFamily="18" charset="0"/>
              </a:rPr>
              <a:t>Данные чека</a:t>
            </a:r>
          </a:p>
        </p:txBody>
      </p:sp>
      <p:sp>
        <p:nvSpPr>
          <p:cNvPr id="247817" name="TextBox 14"/>
          <p:cNvSpPr txBox="1">
            <a:spLocks noChangeAspect="1"/>
          </p:cNvSpPr>
          <p:nvPr/>
        </p:nvSpPr>
        <p:spPr bwMode="auto">
          <a:xfrm>
            <a:off x="3302000" y="2228850"/>
            <a:ext cx="24828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318" tIns="35660" rIns="71318" bIns="35660">
            <a:spAutoFit/>
          </a:bodyPr>
          <a:lstStyle/>
          <a:p>
            <a:pPr algn="ctr"/>
            <a:r>
              <a:rPr lang="ru-RU" sz="1300" b="1">
                <a:solidFill>
                  <a:srgbClr val="DE0000"/>
                </a:solidFill>
                <a:latin typeface="Times New Roman" pitchFamily="18" charset="0"/>
                <a:cs typeface="Times New Roman" pitchFamily="18" charset="0"/>
              </a:rPr>
              <a:t>Подтверждение о получении чека и проверка чека</a:t>
            </a:r>
          </a:p>
        </p:txBody>
      </p:sp>
      <p:cxnSp>
        <p:nvCxnSpPr>
          <p:cNvPr id="247818" name="Прямая со стрелкой 15"/>
          <p:cNvCxnSpPr>
            <a:cxnSpLocks noChangeAspect="1"/>
          </p:cNvCxnSpPr>
          <p:nvPr/>
        </p:nvCxnSpPr>
        <p:spPr bwMode="auto">
          <a:xfrm>
            <a:off x="6626225" y="2513013"/>
            <a:ext cx="0" cy="777875"/>
          </a:xfrm>
          <a:prstGeom prst="straightConnector1">
            <a:avLst/>
          </a:prstGeom>
          <a:noFill/>
          <a:ln w="63500" algn="ctr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247819" name="Прямая со стрелкой 16"/>
          <p:cNvCxnSpPr>
            <a:cxnSpLocks noChangeAspect="1"/>
          </p:cNvCxnSpPr>
          <p:nvPr/>
        </p:nvCxnSpPr>
        <p:spPr bwMode="auto">
          <a:xfrm flipV="1">
            <a:off x="7073900" y="2674938"/>
            <a:ext cx="0" cy="762000"/>
          </a:xfrm>
          <a:prstGeom prst="straightConnector1">
            <a:avLst/>
          </a:prstGeom>
          <a:noFill/>
          <a:ln w="63500" algn="ctr">
            <a:solidFill>
              <a:schemeClr val="hlink"/>
            </a:solidFill>
            <a:round/>
            <a:headEnd/>
            <a:tailEnd type="triangle" w="med" len="med"/>
          </a:ln>
        </p:spPr>
      </p:cxnSp>
      <p:sp>
        <p:nvSpPr>
          <p:cNvPr id="247820" name="TextBox 17"/>
          <p:cNvSpPr txBox="1">
            <a:spLocks noChangeAspect="1"/>
          </p:cNvSpPr>
          <p:nvPr/>
        </p:nvSpPr>
        <p:spPr bwMode="auto">
          <a:xfrm>
            <a:off x="7073900" y="2889250"/>
            <a:ext cx="16287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318" tIns="35660" rIns="71318" bIns="35660">
            <a:spAutoFit/>
          </a:bodyPr>
          <a:lstStyle/>
          <a:p>
            <a:pPr algn="ctr"/>
            <a:r>
              <a:rPr lang="ru-RU" sz="1300" b="1">
                <a:solidFill>
                  <a:srgbClr val="DE0000"/>
                </a:solidFill>
                <a:latin typeface="Times New Roman" pitchFamily="18" charset="0"/>
                <a:cs typeface="Times New Roman" pitchFamily="18" charset="0"/>
              </a:rPr>
              <a:t>Информационный обмен</a:t>
            </a:r>
          </a:p>
        </p:txBody>
      </p:sp>
      <p:cxnSp>
        <p:nvCxnSpPr>
          <p:cNvPr id="247821" name="Прямая со стрелкой 18"/>
          <p:cNvCxnSpPr>
            <a:cxnSpLocks noChangeAspect="1"/>
          </p:cNvCxnSpPr>
          <p:nvPr/>
        </p:nvCxnSpPr>
        <p:spPr bwMode="auto">
          <a:xfrm>
            <a:off x="1314450" y="2505075"/>
            <a:ext cx="0" cy="617538"/>
          </a:xfrm>
          <a:prstGeom prst="straightConnector1">
            <a:avLst/>
          </a:prstGeom>
          <a:noFill/>
          <a:ln w="63500" algn="ctr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247822" name="Прямая со стрелкой 19"/>
          <p:cNvCxnSpPr>
            <a:cxnSpLocks noChangeAspect="1"/>
          </p:cNvCxnSpPr>
          <p:nvPr/>
        </p:nvCxnSpPr>
        <p:spPr bwMode="auto">
          <a:xfrm flipV="1">
            <a:off x="1687513" y="2778125"/>
            <a:ext cx="0" cy="682625"/>
          </a:xfrm>
          <a:prstGeom prst="straightConnector1">
            <a:avLst/>
          </a:prstGeom>
          <a:noFill/>
          <a:ln w="63500" algn="ctr">
            <a:solidFill>
              <a:schemeClr val="hlink"/>
            </a:solidFill>
            <a:round/>
            <a:headEnd/>
            <a:tailEnd type="triangle" w="med" len="med"/>
          </a:ln>
        </p:spPr>
      </p:cxnSp>
      <p:sp>
        <p:nvSpPr>
          <p:cNvPr id="247823" name="TextBox 21"/>
          <p:cNvSpPr txBox="1">
            <a:spLocks noChangeAspect="1"/>
          </p:cNvSpPr>
          <p:nvPr/>
        </p:nvSpPr>
        <p:spPr bwMode="auto">
          <a:xfrm>
            <a:off x="1854200" y="2760663"/>
            <a:ext cx="1266825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318" tIns="35660" rIns="71318" bIns="35660">
            <a:spAutoFit/>
          </a:bodyPr>
          <a:lstStyle/>
          <a:p>
            <a:r>
              <a:rPr lang="ru-RU" sz="1300" b="1">
                <a:solidFill>
                  <a:srgbClr val="DE0000"/>
                </a:solidFill>
                <a:latin typeface="Times New Roman" pitchFamily="18" charset="0"/>
                <a:cs typeface="Times New Roman" pitchFamily="18" charset="0"/>
              </a:rPr>
              <a:t>Деньги</a:t>
            </a:r>
          </a:p>
          <a:p>
            <a:r>
              <a:rPr lang="ru-RU" sz="1300" b="1">
                <a:solidFill>
                  <a:srgbClr val="DE0000"/>
                </a:solidFill>
                <a:latin typeface="Times New Roman" pitchFamily="18" charset="0"/>
                <a:cs typeface="Times New Roman" pitchFamily="18" charset="0"/>
              </a:rPr>
              <a:t>Наличными или безналом</a:t>
            </a:r>
          </a:p>
        </p:txBody>
      </p:sp>
      <p:sp>
        <p:nvSpPr>
          <p:cNvPr id="247824" name="TextBox 23"/>
          <p:cNvSpPr txBox="1">
            <a:spLocks noChangeAspect="1"/>
          </p:cNvSpPr>
          <p:nvPr/>
        </p:nvSpPr>
        <p:spPr bwMode="auto">
          <a:xfrm>
            <a:off x="1379538" y="2727325"/>
            <a:ext cx="373062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318" tIns="35660" rIns="71318" bIns="35660"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47825" name="TextBox 24"/>
          <p:cNvSpPr txBox="1">
            <a:spLocks noChangeAspect="1"/>
          </p:cNvSpPr>
          <p:nvPr/>
        </p:nvSpPr>
        <p:spPr bwMode="auto">
          <a:xfrm>
            <a:off x="3843338" y="1727200"/>
            <a:ext cx="530225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318" tIns="35660" rIns="71318" bIns="35660"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47826" name="TextBox 25"/>
          <p:cNvSpPr txBox="1">
            <a:spLocks noChangeAspect="1"/>
          </p:cNvSpPr>
          <p:nvPr/>
        </p:nvSpPr>
        <p:spPr bwMode="auto">
          <a:xfrm>
            <a:off x="6748463" y="2819400"/>
            <a:ext cx="325437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318" tIns="35660" rIns="71318" bIns="35660">
            <a:spAutoFit/>
          </a:bodyPr>
          <a:lstStyle/>
          <a:p>
            <a:r>
              <a:rPr lang="ru-RU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cxnSp>
        <p:nvCxnSpPr>
          <p:cNvPr id="247827" name="Прямая со стрелкой 26"/>
          <p:cNvCxnSpPr>
            <a:cxnSpLocks noChangeAspect="1"/>
          </p:cNvCxnSpPr>
          <p:nvPr/>
        </p:nvCxnSpPr>
        <p:spPr bwMode="auto">
          <a:xfrm>
            <a:off x="2562225" y="3905250"/>
            <a:ext cx="2713038" cy="0"/>
          </a:xfrm>
          <a:prstGeom prst="straightConnector1">
            <a:avLst/>
          </a:prstGeom>
          <a:noFill/>
          <a:ln w="63500" algn="ctr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247828" name="Прямая со стрелкой 27"/>
          <p:cNvCxnSpPr>
            <a:cxnSpLocks noChangeAspect="1"/>
          </p:cNvCxnSpPr>
          <p:nvPr/>
        </p:nvCxnSpPr>
        <p:spPr bwMode="auto">
          <a:xfrm flipH="1">
            <a:off x="3359150" y="4219575"/>
            <a:ext cx="2578100" cy="0"/>
          </a:xfrm>
          <a:prstGeom prst="straightConnector1">
            <a:avLst/>
          </a:prstGeom>
          <a:noFill/>
          <a:ln w="63500" algn="ctr">
            <a:solidFill>
              <a:schemeClr val="hlink"/>
            </a:solidFill>
            <a:round/>
            <a:headEnd/>
            <a:tailEnd type="triangle" w="med" len="med"/>
          </a:ln>
        </p:spPr>
      </p:cxnSp>
      <p:sp>
        <p:nvSpPr>
          <p:cNvPr id="247829" name="TextBox 28"/>
          <p:cNvSpPr txBox="1">
            <a:spLocks noChangeAspect="1"/>
          </p:cNvSpPr>
          <p:nvPr/>
        </p:nvSpPr>
        <p:spPr bwMode="auto">
          <a:xfrm>
            <a:off x="2955925" y="3365500"/>
            <a:ext cx="20669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318" tIns="35660" rIns="71318" bIns="35660">
            <a:spAutoFit/>
          </a:bodyPr>
          <a:lstStyle/>
          <a:p>
            <a:pPr algn="ctr"/>
            <a:r>
              <a:rPr lang="ru-RU" sz="1300" b="1">
                <a:solidFill>
                  <a:srgbClr val="DE0000"/>
                </a:solidFill>
                <a:latin typeface="Times New Roman" pitchFamily="18" charset="0"/>
                <a:cs typeface="Times New Roman" pitchFamily="18" charset="0"/>
              </a:rPr>
              <a:t>Проверка чека, сообщения о нарушениях</a:t>
            </a:r>
          </a:p>
        </p:txBody>
      </p:sp>
      <p:sp>
        <p:nvSpPr>
          <p:cNvPr id="247830" name="TextBox 29"/>
          <p:cNvSpPr txBox="1">
            <a:spLocks noChangeAspect="1"/>
          </p:cNvSpPr>
          <p:nvPr/>
        </p:nvSpPr>
        <p:spPr bwMode="auto">
          <a:xfrm>
            <a:off x="3359150" y="4210050"/>
            <a:ext cx="237648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318" tIns="35660" rIns="71318" bIns="35660">
            <a:spAutoFit/>
          </a:bodyPr>
          <a:lstStyle/>
          <a:p>
            <a:pPr algn="ctr"/>
            <a:r>
              <a:rPr lang="ru-RU" sz="1300" b="1">
                <a:solidFill>
                  <a:srgbClr val="DE0000"/>
                </a:solidFill>
                <a:latin typeface="Times New Roman" pitchFamily="18" charset="0"/>
                <a:cs typeface="Times New Roman" pitchFamily="18" charset="0"/>
              </a:rPr>
              <a:t>Сообщения о результатах проверки чека</a:t>
            </a:r>
          </a:p>
        </p:txBody>
      </p:sp>
      <p:sp>
        <p:nvSpPr>
          <p:cNvPr id="247831" name="TextBox 30"/>
          <p:cNvSpPr txBox="1">
            <a:spLocks noChangeAspect="1"/>
          </p:cNvSpPr>
          <p:nvPr/>
        </p:nvSpPr>
        <p:spPr bwMode="auto">
          <a:xfrm>
            <a:off x="4657725" y="3905250"/>
            <a:ext cx="5302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318" tIns="35660" rIns="71318" bIns="35660">
            <a:spAutoFit/>
          </a:bodyPr>
          <a:lstStyle/>
          <a:p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7832" name="TextBox 34"/>
          <p:cNvSpPr txBox="1">
            <a:spLocks noChangeAspect="1"/>
          </p:cNvSpPr>
          <p:nvPr/>
        </p:nvSpPr>
        <p:spPr bwMode="auto">
          <a:xfrm>
            <a:off x="752475" y="2895600"/>
            <a:ext cx="434975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1318" tIns="35660" rIns="71318" bIns="35660">
            <a:spAutoFit/>
          </a:bodyPr>
          <a:lstStyle/>
          <a:p>
            <a:r>
              <a:rPr lang="ru-RU" sz="1300" b="1">
                <a:solidFill>
                  <a:srgbClr val="DE0000"/>
                </a:solidFill>
                <a:latin typeface="Times New Roman" pitchFamily="18" charset="0"/>
                <a:cs typeface="Times New Roman" pitchFamily="18" charset="0"/>
              </a:rPr>
              <a:t>Чек</a:t>
            </a:r>
          </a:p>
        </p:txBody>
      </p:sp>
      <p:sp>
        <p:nvSpPr>
          <p:cNvPr id="3" name="Прямоугольник 28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247650"/>
            <a:ext cx="7680325" cy="461963"/>
          </a:xfrm>
          <a:gradFill rotWithShape="1">
            <a:gsLst>
              <a:gs pos="0">
                <a:srgbClr val="2C5D98"/>
              </a:gs>
              <a:gs pos="36000">
                <a:srgbClr val="3C7BC7">
                  <a:alpha val="64000"/>
                </a:srgbClr>
              </a:gs>
              <a:gs pos="100000">
                <a:srgbClr val="3A7CCB">
                  <a:alpha val="0"/>
                </a:srgbClr>
              </a:gs>
            </a:gsLst>
            <a:lin ang="0"/>
          </a:gradFill>
        </p:spPr>
        <p:txBody>
          <a:bodyPr/>
          <a:lstStyle/>
          <a:p>
            <a:pPr algn="ctr" eaLnBrk="1" hangingPunct="1">
              <a:lnSpc>
                <a:spcPct val="100000"/>
              </a:lnSpc>
              <a:defRPr/>
            </a:pPr>
            <a:r>
              <a:rPr lang="ru-RU" smtClean="0">
                <a:solidFill>
                  <a:schemeClr val="hlink"/>
                </a:solidFill>
              </a:rPr>
              <a:t>СУТЬ нового порядка</a:t>
            </a:r>
            <a:br>
              <a:rPr lang="ru-RU" smtClean="0">
                <a:solidFill>
                  <a:schemeClr val="hlink"/>
                </a:solidFill>
              </a:rPr>
            </a:br>
            <a:r>
              <a:rPr lang="ru-RU" smtClean="0">
                <a:solidFill>
                  <a:schemeClr val="hlink"/>
                </a:solidFill>
              </a:rPr>
              <a:t>применения контрольно-кассовой техники </a:t>
            </a:r>
          </a:p>
        </p:txBody>
      </p:sp>
      <p:pic>
        <p:nvPicPr>
          <p:cNvPr id="247836" name="Изображение 10" descr="FNS_vizitka_for_rukovodstv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" y="247650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641028" y="225292"/>
            <a:ext cx="7970236" cy="577789"/>
          </a:xfrm>
          <a:solidFill>
            <a:schemeClr val="bg1">
              <a:lumMod val="95000"/>
            </a:schemeClr>
          </a:solidFill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anchorCtr="1">
            <a:normAutofit/>
          </a:bodyPr>
          <a:lstStyle/>
          <a:p>
            <a:pPr algn="ctr" defTabSz="468313" fontAlgn="base">
              <a:lnSpc>
                <a:spcPts val="2600"/>
              </a:lnSpc>
              <a:spcAft>
                <a:spcPct val="0"/>
              </a:spcAft>
              <a:defRPr/>
            </a:pPr>
            <a:r>
              <a:rPr lang="ru-RU" sz="1800" smtClean="0">
                <a:cs typeface="Arial" charset="0"/>
              </a:rPr>
              <a:t>Динамика снижения количества проверок</a:t>
            </a:r>
            <a:br>
              <a:rPr lang="ru-RU" sz="1800" smtClean="0">
                <a:cs typeface="Arial" charset="0"/>
              </a:rPr>
            </a:br>
            <a:r>
              <a:rPr lang="ru-RU" sz="1800" smtClean="0">
                <a:cs typeface="Arial" charset="0"/>
              </a:rPr>
              <a:t>применения ККТ в Костромской области  </a:t>
            </a:r>
          </a:p>
        </p:txBody>
      </p:sp>
      <p:sp>
        <p:nvSpPr>
          <p:cNvPr id="238596" name="Номер слайда 3"/>
          <p:cNvSpPr>
            <a:spLocks noGrp="1"/>
          </p:cNvSpPr>
          <p:nvPr>
            <p:ph type="sldNum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355600" fontAlgn="base">
              <a:lnSpc>
                <a:spcPts val="1088"/>
              </a:lnSpc>
              <a:spcBef>
                <a:spcPct val="0"/>
              </a:spcBef>
              <a:spcAft>
                <a:spcPct val="0"/>
              </a:spcAft>
              <a:defRPr/>
            </a:pPr>
            <a:fld id="{E37BD92B-7C58-4279-AA6A-EAC0C3A5A83B}" type="slidenum">
              <a:rPr lang="ru-RU" sz="1400" b="1">
                <a:solidFill>
                  <a:srgbClr val="FFFFFF"/>
                </a:solidFill>
                <a:cs typeface="Arial" charset="0"/>
              </a:rPr>
              <a:pPr defTabSz="355600" fontAlgn="base">
                <a:lnSpc>
                  <a:spcPts val="1088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z="1400" b="1">
              <a:solidFill>
                <a:srgbClr val="FFFFFF"/>
              </a:solidFill>
              <a:cs typeface="Arial" charset="0"/>
            </a:endParaRPr>
          </a:p>
        </p:txBody>
      </p:sp>
      <p:graphicFrame>
        <p:nvGraphicFramePr>
          <p:cNvPr id="245765" name="Диаграмма 4"/>
          <p:cNvGraphicFramePr>
            <a:graphicFrameLocks/>
          </p:cNvGraphicFramePr>
          <p:nvPr/>
        </p:nvGraphicFramePr>
        <p:xfrm>
          <a:off x="1095375" y="1085850"/>
          <a:ext cx="7134225" cy="4010025"/>
        </p:xfrm>
        <a:graphic>
          <a:graphicData uri="http://schemas.openxmlformats.org/presentationml/2006/ole">
            <p:oleObj spid="_x0000_s245765" name="Диаграмма" r:id="rId4" imgW="7134157" imgH="4009935" progId="Excel.Chart.8">
              <p:embed/>
            </p:oleObj>
          </a:graphicData>
        </a:graphic>
      </p:graphicFrame>
      <p:sp>
        <p:nvSpPr>
          <p:cNvPr id="245770" name="Выгнутая вверх стрелка 6"/>
          <p:cNvSpPr>
            <a:spLocks noChangeArrowheads="1"/>
          </p:cNvSpPr>
          <p:nvPr/>
        </p:nvSpPr>
        <p:spPr bwMode="auto">
          <a:xfrm rot="2113829">
            <a:off x="2628900" y="1452563"/>
            <a:ext cx="3819525" cy="900112"/>
          </a:xfrm>
          <a:prstGeom prst="curvedDownArrow">
            <a:avLst>
              <a:gd name="adj1" fmla="val 51569"/>
              <a:gd name="adj2" fmla="val 92667"/>
              <a:gd name="adj3" fmla="val 25000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lIns="91424" tIns="45712" rIns="91424" bIns="45712"/>
          <a:lstStyle/>
          <a:p>
            <a:endParaRPr lang="ru-RU" sz="1100">
              <a:solidFill>
                <a:srgbClr val="FFFFFF"/>
              </a:solidFill>
            </a:endParaRPr>
          </a:p>
        </p:txBody>
      </p:sp>
      <p:sp>
        <p:nvSpPr>
          <p:cNvPr id="245771" name="TextBox 7"/>
          <p:cNvSpPr txBox="1">
            <a:spLocks noChangeArrowheads="1"/>
          </p:cNvSpPr>
          <p:nvPr/>
        </p:nvSpPr>
        <p:spPr bwMode="auto">
          <a:xfrm>
            <a:off x="579438" y="1708150"/>
            <a:ext cx="1128712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 anchor="ctr"/>
          <a:lstStyle/>
          <a:p>
            <a:pPr algn="ctr" defTabSz="1042988"/>
            <a:r>
              <a:rPr lang="ru-RU" sz="1200" b="1">
                <a:solidFill>
                  <a:schemeClr val="hlink"/>
                </a:solidFill>
              </a:rPr>
              <a:t>Количество проверок</a:t>
            </a:r>
          </a:p>
        </p:txBody>
      </p:sp>
      <p:pic>
        <p:nvPicPr>
          <p:cNvPr id="245772" name="Изображение 10" descr="FNS_vizitka_for_rukovodstvo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2750" y="415925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355600" fontAlgn="base">
              <a:lnSpc>
                <a:spcPts val="1088"/>
              </a:lnSpc>
              <a:spcBef>
                <a:spcPct val="0"/>
              </a:spcBef>
              <a:spcAft>
                <a:spcPct val="0"/>
              </a:spcAft>
              <a:defRPr/>
            </a:pPr>
            <a:fld id="{8375A22E-9973-4D85-92F2-FE5B530BEB91}" type="slidenum">
              <a:rPr lang="en-US" b="1">
                <a:solidFill>
                  <a:schemeClr val="bg1"/>
                </a:solidFill>
                <a:cs typeface="Arial" charset="0"/>
              </a:rPr>
              <a:pPr defTabSz="355600" fontAlgn="base">
                <a:lnSpc>
                  <a:spcPts val="1088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51906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987425" y="217488"/>
            <a:ext cx="7337425" cy="684212"/>
          </a:xfrm>
        </p:spPr>
        <p:txBody>
          <a:bodyPr lIns="71533" tIns="35766" rIns="71533" bIns="35766"/>
          <a:lstStyle/>
          <a:p>
            <a:pPr algn="ctr" eaLnBrk="1" hangingPunct="1"/>
            <a:r>
              <a:rPr lang="ru-RU" sz="2200" smtClean="0">
                <a:solidFill>
                  <a:srgbClr val="000099"/>
                </a:solidFill>
              </a:rPr>
              <a:t>Информационное сопровождение реформы</a:t>
            </a:r>
            <a:br>
              <a:rPr lang="ru-RU" sz="2200" smtClean="0">
                <a:solidFill>
                  <a:srgbClr val="000099"/>
                </a:solidFill>
              </a:rPr>
            </a:br>
            <a:r>
              <a:rPr lang="ru-RU" sz="1600" smtClean="0">
                <a:solidFill>
                  <a:srgbClr val="000099"/>
                </a:solidFill>
              </a:rPr>
              <a:t>по итогам 2018 года</a:t>
            </a:r>
          </a:p>
        </p:txBody>
      </p:sp>
      <p:pic>
        <p:nvPicPr>
          <p:cNvPr id="251907" name="Изображение 10" descr="FNS_vizitka_for_rukovodstv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988" y="217488"/>
            <a:ext cx="904875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190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7425" y="1062038"/>
            <a:ext cx="7191375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1909" name="WordArt 16"/>
          <p:cNvSpPr>
            <a:spLocks noChangeArrowheads="1" noChangeShapeType="1" noTextEdit="1"/>
          </p:cNvSpPr>
          <p:nvPr/>
        </p:nvSpPr>
        <p:spPr bwMode="auto">
          <a:xfrm>
            <a:off x="1990725" y="1457325"/>
            <a:ext cx="1920875" cy="184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230 тысяч уведомлений</a:t>
            </a:r>
          </a:p>
        </p:txBody>
      </p:sp>
      <p:sp>
        <p:nvSpPr>
          <p:cNvPr id="251910" name="WordArt 16"/>
          <p:cNvSpPr>
            <a:spLocks noChangeArrowheads="1" noChangeShapeType="1" noTextEdit="1"/>
          </p:cNvSpPr>
          <p:nvPr/>
        </p:nvSpPr>
        <p:spPr bwMode="auto">
          <a:xfrm>
            <a:off x="3309938" y="2598738"/>
            <a:ext cx="914400" cy="187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2247 единиц</a:t>
            </a:r>
          </a:p>
        </p:txBody>
      </p:sp>
      <p:sp>
        <p:nvSpPr>
          <p:cNvPr id="251911" name="WordArt 16"/>
          <p:cNvSpPr>
            <a:spLocks noChangeArrowheads="1" noChangeShapeType="1" noTextEdit="1"/>
          </p:cNvSpPr>
          <p:nvPr/>
        </p:nvSpPr>
        <p:spPr bwMode="auto">
          <a:xfrm>
            <a:off x="3135313" y="4135438"/>
            <a:ext cx="1208087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8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5 выступлений</a:t>
            </a:r>
          </a:p>
        </p:txBody>
      </p:sp>
      <p:sp>
        <p:nvSpPr>
          <p:cNvPr id="251912" name="WordArt 16"/>
          <p:cNvSpPr>
            <a:spLocks noChangeArrowheads="1" noChangeShapeType="1" noTextEdit="1"/>
          </p:cNvSpPr>
          <p:nvPr/>
        </p:nvSpPr>
        <p:spPr bwMode="auto">
          <a:xfrm>
            <a:off x="3135313" y="3157538"/>
            <a:ext cx="1089025" cy="107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6 статей</a:t>
            </a:r>
          </a:p>
        </p:txBody>
      </p:sp>
      <p:sp>
        <p:nvSpPr>
          <p:cNvPr id="251913" name="WordArt 16"/>
          <p:cNvSpPr>
            <a:spLocks noChangeArrowheads="1" noChangeShapeType="1" noTextEdit="1"/>
          </p:cNvSpPr>
          <p:nvPr/>
        </p:nvSpPr>
        <p:spPr bwMode="auto">
          <a:xfrm>
            <a:off x="6435725" y="1733550"/>
            <a:ext cx="1123950" cy="153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49 материалов</a:t>
            </a:r>
          </a:p>
        </p:txBody>
      </p:sp>
      <p:sp>
        <p:nvSpPr>
          <p:cNvPr id="251914" name="WordArt 16"/>
          <p:cNvSpPr>
            <a:spLocks noChangeArrowheads="1" noChangeShapeType="1" noTextEdit="1"/>
          </p:cNvSpPr>
          <p:nvPr/>
        </p:nvSpPr>
        <p:spPr bwMode="auto">
          <a:xfrm>
            <a:off x="7104063" y="2894013"/>
            <a:ext cx="455612" cy="111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3420</a:t>
            </a:r>
          </a:p>
        </p:txBody>
      </p:sp>
      <p:sp>
        <p:nvSpPr>
          <p:cNvPr id="251915" name="WordArt 16"/>
          <p:cNvSpPr>
            <a:spLocks noChangeArrowheads="1" noChangeShapeType="1" noTextEdit="1"/>
          </p:cNvSpPr>
          <p:nvPr/>
        </p:nvSpPr>
        <p:spPr bwMode="auto">
          <a:xfrm>
            <a:off x="5468938" y="3005138"/>
            <a:ext cx="593725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ответов</a:t>
            </a:r>
          </a:p>
        </p:txBody>
      </p:sp>
      <p:sp>
        <p:nvSpPr>
          <p:cNvPr id="251916" name="WordArt 16"/>
          <p:cNvSpPr>
            <a:spLocks noChangeArrowheads="1" noChangeShapeType="1" noTextEdit="1"/>
          </p:cNvSpPr>
          <p:nvPr/>
        </p:nvSpPr>
        <p:spPr bwMode="auto">
          <a:xfrm>
            <a:off x="6437313" y="3808413"/>
            <a:ext cx="455612" cy="111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0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500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29" name="Заголовок 1"/>
          <p:cNvSpPr>
            <a:spLocks noGrp="1"/>
          </p:cNvSpPr>
          <p:nvPr>
            <p:ph type="title"/>
          </p:nvPr>
        </p:nvSpPr>
        <p:spPr>
          <a:xfrm>
            <a:off x="822325" y="376238"/>
            <a:ext cx="7337425" cy="249237"/>
          </a:xfrm>
        </p:spPr>
        <p:txBody>
          <a:bodyPr/>
          <a:lstStyle/>
          <a:p>
            <a:pPr algn="ctr" eaLnBrk="1" hangingPunct="1"/>
            <a:r>
              <a:rPr lang="ru-RU" smtClean="0"/>
              <a:t>Главное демонстрационное табло</a:t>
            </a:r>
            <a:br>
              <a:rPr lang="ru-RU" smtClean="0"/>
            </a:br>
            <a:r>
              <a:rPr lang="ru-RU" smtClean="0"/>
              <a:t>автоматизированной системы контроля ККТ</a:t>
            </a:r>
          </a:p>
        </p:txBody>
      </p:sp>
      <p:sp>
        <p:nvSpPr>
          <p:cNvPr id="236548" name="Номер слайда 4"/>
          <p:cNvSpPr>
            <a:spLocks noGrp="1"/>
          </p:cNvSpPr>
          <p:nvPr>
            <p:ph type="sldNum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355600" fontAlgn="base">
              <a:lnSpc>
                <a:spcPts val="1088"/>
              </a:lnSpc>
              <a:spcBef>
                <a:spcPct val="0"/>
              </a:spcBef>
              <a:spcAft>
                <a:spcPct val="0"/>
              </a:spcAft>
              <a:defRPr/>
            </a:pPr>
            <a:fld id="{CF206C3B-FD53-419E-AC74-14FF3F190276}" type="slidenum">
              <a:rPr lang="ru-RU" b="1">
                <a:solidFill>
                  <a:srgbClr val="FFFFFF"/>
                </a:solidFill>
                <a:cs typeface="Arial" charset="0"/>
              </a:rPr>
              <a:pPr defTabSz="355600" fontAlgn="base">
                <a:lnSpc>
                  <a:spcPts val="1088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b="1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2529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325" y="1004888"/>
            <a:ext cx="7502525" cy="375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3" name="AutoShape 30"/>
          <p:cNvSpPr>
            <a:spLocks noChangeArrowheads="1"/>
          </p:cNvSpPr>
          <p:nvPr/>
        </p:nvSpPr>
        <p:spPr bwMode="auto">
          <a:xfrm>
            <a:off x="1195388" y="1522413"/>
            <a:ext cx="2390775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>
            <a:solidFill>
              <a:srgbClr val="FF1919"/>
            </a:solidFill>
            <a:round/>
            <a:headEnd/>
            <a:tailEnd/>
          </a:ln>
        </p:spPr>
        <p:txBody>
          <a:bodyPr anchor="ctr"/>
          <a:lstStyle/>
          <a:p>
            <a:pPr algn="r" defTabSz="914400"/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54 947,34</a:t>
            </a:r>
          </a:p>
        </p:txBody>
      </p:sp>
      <p:sp>
        <p:nvSpPr>
          <p:cNvPr id="253954" name="Прямоугольник 6"/>
          <p:cNvSpPr>
            <a:spLocks noChangeArrowheads="1"/>
          </p:cNvSpPr>
          <p:nvPr/>
        </p:nvSpPr>
        <p:spPr bwMode="auto">
          <a:xfrm>
            <a:off x="2976563" y="979488"/>
            <a:ext cx="3848100" cy="542925"/>
          </a:xfrm>
          <a:prstGeom prst="rect">
            <a:avLst/>
          </a:prstGeom>
          <a:noFill/>
          <a:ln w="25400">
            <a:solidFill>
              <a:srgbClr val="FF191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u-RU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Данные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из АСК ККТ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 txBox="1">
            <a:spLocks noGrp="1"/>
          </p:cNvSpPr>
          <p:nvPr/>
        </p:nvSpPr>
        <p:spPr bwMode="auto">
          <a:xfrm>
            <a:off x="8393113" y="4522788"/>
            <a:ext cx="5048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71307" tIns="35653" rIns="71307" bIns="35653" anchor="ctr">
            <a:normAutofit/>
          </a:bodyPr>
          <a:lstStyle/>
          <a:p>
            <a:pPr algn="ctr" defTabSz="814388">
              <a:lnSpc>
                <a:spcPts val="1875"/>
              </a:lnSpc>
              <a:defRPr/>
            </a:pPr>
            <a:fld id="{620A8983-FD36-4D52-BD10-EF5CCB736023}" type="slidenum">
              <a:rPr lang="ru-RU" b="1">
                <a:solidFill>
                  <a:schemeClr val="bg1"/>
                </a:solidFill>
                <a:latin typeface="+mn-lt"/>
              </a:rPr>
              <a:pPr algn="ctr" defTabSz="814388">
                <a:lnSpc>
                  <a:spcPts val="1875"/>
                </a:lnSpc>
                <a:defRPr/>
              </a:pPr>
              <a:t>19</a:t>
            </a:fld>
            <a:endParaRPr lang="ru-RU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3958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sp>
        <p:nvSpPr>
          <p:cNvPr id="3" name="Прямоугольник 28"/>
          <p:cNvSpPr/>
          <p:nvPr/>
        </p:nvSpPr>
        <p:spPr>
          <a:xfrm>
            <a:off x="1439863" y="79375"/>
            <a:ext cx="7519987" cy="584200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r>
              <a:rPr lang="ru-RU" sz="1800" b="1">
                <a:solidFill>
                  <a:schemeClr val="hlink"/>
                </a:solidFill>
                <a:cs typeface="Arial" charset="0"/>
              </a:rPr>
              <a:t>ПРОМЕЖУТОЧНАЯ СТАТИСТИКА РЕФОРМЫ ПО ККТ</a:t>
            </a:r>
            <a:endParaRPr lang="ru-RU" sz="2000" b="1">
              <a:solidFill>
                <a:schemeClr val="hlink"/>
              </a:solidFill>
              <a:cs typeface="Arial" charset="0"/>
            </a:endParaRPr>
          </a:p>
        </p:txBody>
      </p:sp>
      <p:pic>
        <p:nvPicPr>
          <p:cNvPr id="253960" name="Изображение 10" descr="FNS_vizitka_for_rukovodstv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663" y="144463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3961" name="WordArt 16"/>
          <p:cNvSpPr>
            <a:spLocks noChangeArrowheads="1" noChangeShapeType="1" noTextEdit="1"/>
          </p:cNvSpPr>
          <p:nvPr/>
        </p:nvSpPr>
        <p:spPr bwMode="auto">
          <a:xfrm>
            <a:off x="2674938" y="663575"/>
            <a:ext cx="4992687" cy="315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по состоянию на утро 28 февраля 2019 года</a:t>
            </a:r>
          </a:p>
        </p:txBody>
      </p:sp>
      <p:sp>
        <p:nvSpPr>
          <p:cNvPr id="253962" name="Прямоугольник 5"/>
          <p:cNvSpPr>
            <a:spLocks noChangeArrowheads="1"/>
          </p:cNvSpPr>
          <p:nvPr/>
        </p:nvSpPr>
        <p:spPr bwMode="auto">
          <a:xfrm>
            <a:off x="3395663" y="4170363"/>
            <a:ext cx="1219200" cy="685800"/>
          </a:xfrm>
          <a:prstGeom prst="rect">
            <a:avLst/>
          </a:prstGeom>
          <a:noFill/>
          <a:ln w="25400">
            <a:solidFill>
              <a:srgbClr val="FF1919"/>
            </a:solidFill>
            <a:miter lim="800000"/>
            <a:headEnd/>
            <a:tailEnd/>
          </a:ln>
        </p:spPr>
        <p:txBody>
          <a:bodyPr lIns="72000" tIns="10800" rIns="18000" bIns="10800">
            <a:spAutoFit/>
          </a:bodyPr>
          <a:lstStyle/>
          <a:p>
            <a:pPr algn="ctr" defTabSz="914400"/>
            <a:r>
              <a:rPr lang="ru-RU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операторов фискальных данных</a:t>
            </a:r>
          </a:p>
        </p:txBody>
      </p:sp>
      <p:sp>
        <p:nvSpPr>
          <p:cNvPr id="253963" name="Прямоугольник 6"/>
          <p:cNvSpPr>
            <a:spLocks noChangeArrowheads="1"/>
          </p:cNvSpPr>
          <p:nvPr/>
        </p:nvSpPr>
        <p:spPr bwMode="auto">
          <a:xfrm>
            <a:off x="1549400" y="3865563"/>
            <a:ext cx="1735138" cy="755650"/>
          </a:xfrm>
          <a:prstGeom prst="rect">
            <a:avLst/>
          </a:prstGeom>
          <a:noFill/>
          <a:ln w="25400">
            <a:solidFill>
              <a:srgbClr val="FF191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u-RU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моделей ККТ</a:t>
            </a:r>
            <a:endParaRPr lang="ru-RU"/>
          </a:p>
          <a:p>
            <a:pPr algn="ctr" defTabSz="914400"/>
            <a:r>
              <a:rPr lang="ru-RU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от </a:t>
            </a:r>
            <a:r>
              <a:rPr lang="en-US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5</a:t>
            </a:r>
            <a:r>
              <a:rPr lang="ru-RU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8 производителей</a:t>
            </a:r>
          </a:p>
        </p:txBody>
      </p:sp>
      <p:sp>
        <p:nvSpPr>
          <p:cNvPr id="253964" name="Прямоугольник 7"/>
          <p:cNvSpPr>
            <a:spLocks noChangeArrowheads="1"/>
          </p:cNvSpPr>
          <p:nvPr/>
        </p:nvSpPr>
        <p:spPr bwMode="auto">
          <a:xfrm>
            <a:off x="6265863" y="3744913"/>
            <a:ext cx="1582737" cy="968375"/>
          </a:xfrm>
          <a:prstGeom prst="rect">
            <a:avLst/>
          </a:prstGeom>
          <a:noFill/>
          <a:ln w="25400">
            <a:solidFill>
              <a:srgbClr val="FF1919"/>
            </a:solidFill>
            <a:miter lim="800000"/>
            <a:headEnd/>
            <a:tailEnd/>
          </a:ln>
        </p:spPr>
        <p:txBody>
          <a:bodyPr lIns="18000" rIns="18000">
            <a:spAutoFit/>
          </a:bodyPr>
          <a:lstStyle/>
          <a:p>
            <a:pPr algn="ctr" defTabSz="914400"/>
            <a:r>
              <a:rPr lang="ru-RU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моделей фискальных накопителей от 7 производителей</a:t>
            </a:r>
          </a:p>
        </p:txBody>
      </p:sp>
      <p:sp>
        <p:nvSpPr>
          <p:cNvPr id="253965" name="Прямоугольник 8"/>
          <p:cNvSpPr>
            <a:spLocks noChangeArrowheads="1"/>
          </p:cNvSpPr>
          <p:nvPr/>
        </p:nvSpPr>
        <p:spPr bwMode="auto">
          <a:xfrm>
            <a:off x="4724400" y="4170363"/>
            <a:ext cx="1325563" cy="542925"/>
          </a:xfrm>
          <a:prstGeom prst="rect">
            <a:avLst/>
          </a:prstGeom>
          <a:noFill/>
          <a:ln w="25400">
            <a:solidFill>
              <a:srgbClr val="FF1919"/>
            </a:solidFill>
            <a:miter lim="800000"/>
            <a:headEnd/>
            <a:tailEnd/>
          </a:ln>
        </p:spPr>
        <p:txBody>
          <a:bodyPr lIns="36000" rIns="36000">
            <a:spAutoFit/>
          </a:bodyPr>
          <a:lstStyle/>
          <a:p>
            <a:pPr algn="ctr" defTabSz="914400"/>
            <a:r>
              <a:rPr lang="ru-RU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Экспертных   организаций</a:t>
            </a:r>
          </a:p>
        </p:txBody>
      </p:sp>
      <p:sp>
        <p:nvSpPr>
          <p:cNvPr id="253966" name="Прямоугольник 5"/>
          <p:cNvSpPr>
            <a:spLocks noChangeArrowheads="1"/>
          </p:cNvSpPr>
          <p:nvPr/>
        </p:nvSpPr>
        <p:spPr bwMode="auto">
          <a:xfrm>
            <a:off x="3697288" y="3695700"/>
            <a:ext cx="609600" cy="474663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  <p:txBody>
          <a:bodyPr lIns="36000" tIns="10800" rIns="36000" bIns="10800">
            <a:spAutoFit/>
          </a:bodyPr>
          <a:lstStyle/>
          <a:p>
            <a:pPr algn="ctr" defTabSz="914400"/>
            <a:r>
              <a:rPr lang="ru-RU" sz="2800" b="1">
                <a:solidFill>
                  <a:srgbClr val="FF1919"/>
                </a:solidFill>
                <a:latin typeface="Segoe UI" pitchFamily="34" charset="0"/>
                <a:cs typeface="Segoe UI" pitchFamily="34" charset="0"/>
              </a:rPr>
              <a:t>20</a:t>
            </a:r>
          </a:p>
        </p:txBody>
      </p:sp>
      <p:sp>
        <p:nvSpPr>
          <p:cNvPr id="253967" name="Прямоугольник 5"/>
          <p:cNvSpPr>
            <a:spLocks noChangeArrowheads="1"/>
          </p:cNvSpPr>
          <p:nvPr/>
        </p:nvSpPr>
        <p:spPr bwMode="auto">
          <a:xfrm>
            <a:off x="2057400" y="3389313"/>
            <a:ext cx="719138" cy="474662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  <p:txBody>
          <a:bodyPr lIns="36000" tIns="10800" rIns="36000" bIns="10800">
            <a:spAutoFit/>
          </a:bodyPr>
          <a:lstStyle/>
          <a:p>
            <a:pPr algn="ctr" defTabSz="914400"/>
            <a:r>
              <a:rPr lang="ru-RU" sz="2800" b="1">
                <a:solidFill>
                  <a:srgbClr val="FF1919"/>
                </a:solidFill>
                <a:latin typeface="Segoe UI" pitchFamily="34" charset="0"/>
                <a:cs typeface="Segoe UI" pitchFamily="34" charset="0"/>
              </a:rPr>
              <a:t>167</a:t>
            </a:r>
          </a:p>
        </p:txBody>
      </p:sp>
      <p:sp>
        <p:nvSpPr>
          <p:cNvPr id="253968" name="Прямоугольник 5"/>
          <p:cNvSpPr>
            <a:spLocks noChangeArrowheads="1"/>
          </p:cNvSpPr>
          <p:nvPr/>
        </p:nvSpPr>
        <p:spPr bwMode="auto">
          <a:xfrm>
            <a:off x="6726238" y="3270250"/>
            <a:ext cx="677862" cy="474663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  <p:txBody>
          <a:bodyPr lIns="36000" tIns="10800" rIns="36000" bIns="10800">
            <a:spAutoFit/>
          </a:bodyPr>
          <a:lstStyle/>
          <a:p>
            <a:pPr algn="ctr" defTabSz="914400"/>
            <a:r>
              <a:rPr lang="ru-RU" sz="2800" b="1">
                <a:solidFill>
                  <a:srgbClr val="FF1919"/>
                </a:solidFill>
                <a:latin typeface="Segoe UI" pitchFamily="34" charset="0"/>
                <a:cs typeface="Segoe UI" pitchFamily="34" charset="0"/>
              </a:rPr>
              <a:t>18</a:t>
            </a:r>
          </a:p>
        </p:txBody>
      </p:sp>
      <p:sp>
        <p:nvSpPr>
          <p:cNvPr id="253969" name="Прямоугольник 5"/>
          <p:cNvSpPr>
            <a:spLocks noChangeArrowheads="1"/>
          </p:cNvSpPr>
          <p:nvPr/>
        </p:nvSpPr>
        <p:spPr bwMode="auto">
          <a:xfrm>
            <a:off x="5099050" y="3694113"/>
            <a:ext cx="609600" cy="474662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</p:spPr>
        <p:txBody>
          <a:bodyPr lIns="36000" tIns="10800" rIns="36000" bIns="10800">
            <a:spAutoFit/>
          </a:bodyPr>
          <a:lstStyle/>
          <a:p>
            <a:pPr algn="ctr" defTabSz="914400"/>
            <a:r>
              <a:rPr lang="ru-RU" sz="2800" b="1">
                <a:solidFill>
                  <a:srgbClr val="FF1919"/>
                </a:solidFill>
                <a:latin typeface="Segoe UI" pitchFamily="34" charset="0"/>
                <a:cs typeface="Segoe UI" pitchFamily="34" charset="0"/>
              </a:rPr>
              <a:t>8</a:t>
            </a:r>
          </a:p>
        </p:txBody>
      </p:sp>
      <p:sp>
        <p:nvSpPr>
          <p:cNvPr id="253970" name="AutoShape 30"/>
          <p:cNvSpPr>
            <a:spLocks noChangeArrowheads="1"/>
          </p:cNvSpPr>
          <p:nvPr/>
        </p:nvSpPr>
        <p:spPr bwMode="auto">
          <a:xfrm>
            <a:off x="1195388" y="979488"/>
            <a:ext cx="2957512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>
            <a:solidFill>
              <a:srgbClr val="FF1919"/>
            </a:solidFill>
            <a:round/>
            <a:headEnd/>
            <a:tailEnd/>
          </a:ln>
        </p:spPr>
        <p:txBody>
          <a:bodyPr anchor="ctr"/>
          <a:lstStyle/>
          <a:p>
            <a:pPr defTabSz="914400"/>
            <a:r>
              <a:rPr lang="ru-RU" sz="1600" b="1">
                <a:solidFill>
                  <a:schemeClr val="hlink"/>
                </a:solidFill>
                <a:latin typeface="Times New Roman" pitchFamily="18" charset="0"/>
              </a:rPr>
              <a:t>РОССИЙСКАЯ</a:t>
            </a:r>
          </a:p>
          <a:p>
            <a:pPr defTabSz="914400"/>
            <a:r>
              <a:rPr lang="ru-RU" sz="1600" b="1">
                <a:solidFill>
                  <a:schemeClr val="hlink"/>
                </a:solidFill>
                <a:latin typeface="Times New Roman" pitchFamily="18" charset="0"/>
              </a:rPr>
              <a:t>  ФЕДЕРАЦИЯ</a:t>
            </a:r>
          </a:p>
        </p:txBody>
      </p:sp>
      <p:sp>
        <p:nvSpPr>
          <p:cNvPr id="253971" name="AutoShape 30"/>
          <p:cNvSpPr>
            <a:spLocks noChangeArrowheads="1"/>
          </p:cNvSpPr>
          <p:nvPr/>
        </p:nvSpPr>
        <p:spPr bwMode="auto">
          <a:xfrm>
            <a:off x="5624513" y="979488"/>
            <a:ext cx="2957512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>
            <a:solidFill>
              <a:srgbClr val="FF1919"/>
            </a:solidFill>
            <a:round/>
            <a:headEnd/>
            <a:tailEnd/>
          </a:ln>
        </p:spPr>
        <p:txBody>
          <a:bodyPr anchor="ctr"/>
          <a:lstStyle/>
          <a:p>
            <a:pPr algn="r" defTabSz="914400"/>
            <a:r>
              <a:rPr lang="ru-RU" sz="1600" b="1">
                <a:solidFill>
                  <a:schemeClr val="hlink"/>
                </a:solidFill>
                <a:latin typeface="Times New Roman" pitchFamily="18" charset="0"/>
              </a:rPr>
              <a:t>КОСТРОМСКАЯ</a:t>
            </a:r>
          </a:p>
          <a:p>
            <a:pPr algn="ctr" defTabSz="914400"/>
            <a:r>
              <a:rPr lang="ru-RU" sz="1600" b="1">
                <a:solidFill>
                  <a:schemeClr val="hlink"/>
                </a:solidFill>
                <a:latin typeface="Times New Roman" pitchFamily="18" charset="0"/>
              </a:rPr>
              <a:t>           ОБЛАСТЬ</a:t>
            </a:r>
          </a:p>
        </p:txBody>
      </p:sp>
      <p:sp>
        <p:nvSpPr>
          <p:cNvPr id="253972" name="AutoShape 30"/>
          <p:cNvSpPr>
            <a:spLocks noChangeArrowheads="1"/>
          </p:cNvSpPr>
          <p:nvPr/>
        </p:nvSpPr>
        <p:spPr bwMode="auto">
          <a:xfrm>
            <a:off x="6265863" y="1522413"/>
            <a:ext cx="2316162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>
            <a:solidFill>
              <a:srgbClr val="FF1919"/>
            </a:solidFill>
            <a:round/>
            <a:headEnd/>
            <a:tailEnd/>
          </a:ln>
        </p:spPr>
        <p:txBody>
          <a:bodyPr anchor="ctr"/>
          <a:lstStyle/>
          <a:p>
            <a:pPr defTabSz="914400"/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154,53</a:t>
            </a:r>
          </a:p>
        </p:txBody>
      </p:sp>
      <p:sp>
        <p:nvSpPr>
          <p:cNvPr id="253973" name="Прямоугольник 6"/>
          <p:cNvSpPr>
            <a:spLocks noChangeArrowheads="1"/>
          </p:cNvSpPr>
          <p:nvPr/>
        </p:nvSpPr>
        <p:spPr bwMode="auto">
          <a:xfrm>
            <a:off x="3586163" y="1477963"/>
            <a:ext cx="2679700" cy="542925"/>
          </a:xfrm>
          <a:prstGeom prst="rect">
            <a:avLst/>
          </a:prstGeom>
          <a:noFill/>
          <a:ln w="25400">
            <a:solidFill>
              <a:srgbClr val="FF191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u-RU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ВЫРУЧКА С НАЧАЛА РЕФОРМЫ, МЛРД. РУБ.</a:t>
            </a:r>
          </a:p>
        </p:txBody>
      </p:sp>
      <p:sp>
        <p:nvSpPr>
          <p:cNvPr id="253974" name="AutoShape 30"/>
          <p:cNvSpPr>
            <a:spLocks noChangeArrowheads="1"/>
          </p:cNvSpPr>
          <p:nvPr/>
        </p:nvSpPr>
        <p:spPr bwMode="auto">
          <a:xfrm>
            <a:off x="1195388" y="2065338"/>
            <a:ext cx="2390775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>
            <a:solidFill>
              <a:srgbClr val="FF1919"/>
            </a:solidFill>
            <a:round/>
            <a:headEnd/>
            <a:tailEnd/>
          </a:ln>
        </p:spPr>
        <p:txBody>
          <a:bodyPr anchor="ctr"/>
          <a:lstStyle/>
          <a:p>
            <a:pPr algn="r" defTabSz="914400"/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891 130</a:t>
            </a:r>
          </a:p>
        </p:txBody>
      </p:sp>
      <p:sp>
        <p:nvSpPr>
          <p:cNvPr id="253975" name="AutoShape 30"/>
          <p:cNvSpPr>
            <a:spLocks noChangeArrowheads="1"/>
          </p:cNvSpPr>
          <p:nvPr/>
        </p:nvSpPr>
        <p:spPr bwMode="auto">
          <a:xfrm>
            <a:off x="6265863" y="2065338"/>
            <a:ext cx="2316162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>
            <a:solidFill>
              <a:srgbClr val="FF1919"/>
            </a:solidFill>
            <a:round/>
            <a:headEnd/>
            <a:tailEnd/>
          </a:ln>
        </p:spPr>
        <p:txBody>
          <a:bodyPr anchor="ctr"/>
          <a:lstStyle/>
          <a:p>
            <a:pPr defTabSz="914400"/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4 789</a:t>
            </a:r>
          </a:p>
        </p:txBody>
      </p:sp>
      <p:sp>
        <p:nvSpPr>
          <p:cNvPr id="253976" name="Прямоугольник 6"/>
          <p:cNvSpPr>
            <a:spLocks noChangeArrowheads="1"/>
          </p:cNvSpPr>
          <p:nvPr/>
        </p:nvSpPr>
        <p:spPr bwMode="auto">
          <a:xfrm>
            <a:off x="3586163" y="2065338"/>
            <a:ext cx="2679700" cy="542925"/>
          </a:xfrm>
          <a:prstGeom prst="rect">
            <a:avLst/>
          </a:prstGeom>
          <a:noFill/>
          <a:ln w="25400">
            <a:solidFill>
              <a:srgbClr val="FF191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u-RU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КОЛИЧЕСТВО ПОЛЬЗОВАТЕЛЕЙ ККТ, ед.</a:t>
            </a:r>
          </a:p>
        </p:txBody>
      </p:sp>
      <p:sp>
        <p:nvSpPr>
          <p:cNvPr id="253977" name="AutoShape 30"/>
          <p:cNvSpPr>
            <a:spLocks noChangeArrowheads="1"/>
          </p:cNvSpPr>
          <p:nvPr/>
        </p:nvSpPr>
        <p:spPr bwMode="auto">
          <a:xfrm>
            <a:off x="1195388" y="2565400"/>
            <a:ext cx="2390775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>
            <a:solidFill>
              <a:srgbClr val="FF1919"/>
            </a:solidFill>
            <a:round/>
            <a:headEnd/>
            <a:tailEnd/>
          </a:ln>
        </p:spPr>
        <p:txBody>
          <a:bodyPr anchor="ctr"/>
          <a:lstStyle/>
          <a:p>
            <a:pPr algn="r" defTabSz="914400"/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2 569 282</a:t>
            </a:r>
          </a:p>
        </p:txBody>
      </p:sp>
      <p:sp>
        <p:nvSpPr>
          <p:cNvPr id="253978" name="AutoShape 30"/>
          <p:cNvSpPr>
            <a:spLocks noChangeArrowheads="1"/>
          </p:cNvSpPr>
          <p:nvPr/>
        </p:nvSpPr>
        <p:spPr bwMode="auto">
          <a:xfrm>
            <a:off x="6265863" y="2565400"/>
            <a:ext cx="2316162" cy="542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>
            <a:solidFill>
              <a:srgbClr val="FF1919"/>
            </a:solidFill>
            <a:round/>
            <a:headEnd/>
            <a:tailEnd/>
          </a:ln>
        </p:spPr>
        <p:txBody>
          <a:bodyPr anchor="ctr"/>
          <a:lstStyle/>
          <a:p>
            <a:pPr defTabSz="914400"/>
            <a:r>
              <a:rPr lang="ru-RU" sz="2400" b="1">
                <a:solidFill>
                  <a:schemeClr val="hlink"/>
                </a:solidFill>
                <a:latin typeface="Times New Roman" pitchFamily="18" charset="0"/>
              </a:rPr>
              <a:t>13 422</a:t>
            </a:r>
          </a:p>
        </p:txBody>
      </p:sp>
      <p:sp>
        <p:nvSpPr>
          <p:cNvPr id="253979" name="Прямоугольник 6"/>
          <p:cNvSpPr>
            <a:spLocks noChangeArrowheads="1"/>
          </p:cNvSpPr>
          <p:nvPr/>
        </p:nvSpPr>
        <p:spPr bwMode="auto">
          <a:xfrm>
            <a:off x="3586163" y="2563813"/>
            <a:ext cx="2679700" cy="542925"/>
          </a:xfrm>
          <a:prstGeom prst="rect">
            <a:avLst/>
          </a:prstGeom>
          <a:noFill/>
          <a:ln w="25400">
            <a:solidFill>
              <a:srgbClr val="FF191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u-RU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КОЛИЧЕСТВО ИСПОЛЬЗУЕМОЙ ККТ, ед.</a:t>
            </a:r>
          </a:p>
        </p:txBody>
      </p:sp>
      <p:sp>
        <p:nvSpPr>
          <p:cNvPr id="253980" name="Прямоугольник 6"/>
          <p:cNvSpPr>
            <a:spLocks noChangeArrowheads="1"/>
          </p:cNvSpPr>
          <p:nvPr/>
        </p:nvSpPr>
        <p:spPr bwMode="auto">
          <a:xfrm>
            <a:off x="2824163" y="3106738"/>
            <a:ext cx="3848100" cy="542925"/>
          </a:xfrm>
          <a:prstGeom prst="rect">
            <a:avLst/>
          </a:prstGeom>
          <a:noFill/>
          <a:ln w="25400">
            <a:solidFill>
              <a:srgbClr val="FF191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u-RU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В РЕЕСТРЫ ФНС РОССИИ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  <a:latin typeface="Segoe UI" pitchFamily="34" charset="0"/>
                <a:cs typeface="Segoe UI" pitchFamily="34" charset="0"/>
              </a:rPr>
              <a:t>ВКЛЮЧЕНО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>
            <a:spLocks noGrp="1"/>
          </p:cNvSpPr>
          <p:nvPr>
            <p:ph type="sldNum" sz="quarter" idx="10"/>
          </p:nvPr>
        </p:nvSpPr>
        <p:spPr bwMode="auto">
          <a:xfrm>
            <a:off x="8393113" y="4522788"/>
            <a:ext cx="504825" cy="512762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14388" fontAlgn="base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defRPr/>
            </a:pPr>
            <a:fld id="{03FEE2C2-88BD-4C31-93FA-D251C1E24A4F}" type="slidenum">
              <a:rPr lang="ru-RU" sz="1400" b="1">
                <a:solidFill>
                  <a:schemeClr val="bg1"/>
                </a:solidFill>
                <a:cs typeface="Arial" charset="0"/>
              </a:rPr>
              <a:pPr defTabSz="814388" fontAlgn="base">
                <a:lnSpc>
                  <a:spcPts val="1875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z="1400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pic>
        <p:nvPicPr>
          <p:cNvPr id="221189" name="Изображение 10" descr="FNS_vizitka_for_rukovodstv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74638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8"/>
          <p:cNvSpPr/>
          <p:nvPr/>
        </p:nvSpPr>
        <p:spPr>
          <a:xfrm>
            <a:off x="1195388" y="79375"/>
            <a:ext cx="7559675" cy="473075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r>
              <a:rPr lang="ru-RU" sz="1600" b="1">
                <a:solidFill>
                  <a:srgbClr val="0000CC"/>
                </a:solidFill>
                <a:cs typeface="Arial" charset="0"/>
              </a:rPr>
              <a:t>Основополагающая нормативная база реформы порядка проведения</a:t>
            </a:r>
          </a:p>
          <a:p>
            <a:pPr algn="ctr">
              <a:defRPr/>
            </a:pPr>
            <a:r>
              <a:rPr lang="ru-RU" sz="1600" b="1">
                <a:solidFill>
                  <a:srgbClr val="0000CC"/>
                </a:solidFill>
                <a:cs typeface="Arial" charset="0"/>
              </a:rPr>
              <a:t>расчетов с обязательным применением контрольно-кассовой техники</a:t>
            </a:r>
            <a:endParaRPr lang="ru-RU" sz="1600" b="1">
              <a:solidFill>
                <a:srgbClr val="005AA9"/>
              </a:solidFill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63110" y="829727"/>
            <a:ext cx="2344441" cy="41332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26" tIns="45713" rIns="91426" bIns="45713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  </a:t>
            </a: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Базовый Федеральный закон</a:t>
            </a:r>
          </a:p>
          <a:p>
            <a:pPr algn="ctr">
              <a:defRPr/>
            </a:pP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от 22.05.2003 № 54-ФЗ  (действующая</a:t>
            </a:r>
          </a:p>
          <a:p>
            <a:pPr algn="ctr">
              <a:defRPr/>
            </a:pP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редакция на сегодня – от 25.12.2018)</a:t>
            </a:r>
            <a:r>
              <a:rPr lang="ru-RU" sz="1600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  </a:t>
            </a:r>
          </a:p>
        </p:txBody>
      </p:sp>
      <p:sp>
        <p:nvSpPr>
          <p:cNvPr id="5" name="Прямоугольник 14"/>
          <p:cNvSpPr/>
          <p:nvPr/>
        </p:nvSpPr>
        <p:spPr>
          <a:xfrm>
            <a:off x="3617507" y="829727"/>
            <a:ext cx="2408178" cy="41332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26" tIns="45713" rIns="91426" bIns="45713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Федеральный закон</a:t>
            </a:r>
          </a:p>
          <a:p>
            <a:pPr algn="ctr">
              <a:defRPr/>
            </a:pP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от 03.07.2016 № 290-ФЗ (действующая редакция на сегодня – от 03.07.2018)</a:t>
            </a:r>
          </a:p>
        </p:txBody>
      </p:sp>
      <p:sp>
        <p:nvSpPr>
          <p:cNvPr id="6" name="Прямоугольник 14"/>
          <p:cNvSpPr/>
          <p:nvPr/>
        </p:nvSpPr>
        <p:spPr>
          <a:xfrm>
            <a:off x="5978868" y="830271"/>
            <a:ext cx="2331204" cy="413266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26" tIns="45713" rIns="91426" bIns="45713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Федеральный закон</a:t>
            </a:r>
          </a:p>
          <a:p>
            <a:pPr algn="ctr">
              <a:defRPr/>
            </a:pP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от 03.07.2018 № 192-ФЗ</a:t>
            </a:r>
          </a:p>
        </p:txBody>
      </p:sp>
      <p:sp>
        <p:nvSpPr>
          <p:cNvPr id="221200" name="AutoShape 30"/>
          <p:cNvSpPr>
            <a:spLocks noChangeArrowheads="1"/>
          </p:cNvSpPr>
          <p:nvPr/>
        </p:nvSpPr>
        <p:spPr bwMode="auto">
          <a:xfrm>
            <a:off x="1387475" y="2228850"/>
            <a:ext cx="2049463" cy="25733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/>
            <a:r>
              <a:rPr lang="ru-RU" sz="1200" b="1">
                <a:solidFill>
                  <a:schemeClr val="hlink"/>
                </a:solidFill>
                <a:latin typeface="Times New Roman" pitchFamily="18" charset="0"/>
              </a:rPr>
              <a:t>Определяет правила применения ККТ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  <a:latin typeface="Times New Roman" pitchFamily="18" charset="0"/>
              </a:rPr>
              <a:t>при осуществлении расчетов в РФ и цели установления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  <a:latin typeface="Times New Roman" pitchFamily="18" charset="0"/>
              </a:rPr>
              <a:t>таких правил.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  <a:latin typeface="Times New Roman" pitchFamily="18" charset="0"/>
              </a:rPr>
              <a:t>Содержит исключения из общеустановленных правил, права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  <a:latin typeface="Times New Roman" pitchFamily="18" charset="0"/>
              </a:rPr>
              <a:t>и обязанности пользователей ККТ, налоговых органов.</a:t>
            </a:r>
            <a:endParaRPr lang="ru-RU" sz="1200" b="1">
              <a:latin typeface="Times New Roman" pitchFamily="18" charset="0"/>
            </a:endParaRPr>
          </a:p>
        </p:txBody>
      </p:sp>
      <p:sp>
        <p:nvSpPr>
          <p:cNvPr id="221201" name="AutoShape 31"/>
          <p:cNvSpPr>
            <a:spLocks noChangeArrowheads="1"/>
          </p:cNvSpPr>
          <p:nvPr/>
        </p:nvSpPr>
        <p:spPr bwMode="auto">
          <a:xfrm>
            <a:off x="3730625" y="1984375"/>
            <a:ext cx="2178050" cy="28178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0" tIns="10800" rIns="0" bIns="10800" anchor="ctr"/>
          <a:lstStyle/>
          <a:p>
            <a:pPr algn="ctr" defTabSz="914400"/>
            <a:r>
              <a:rPr lang="ru-RU" sz="1200" b="1">
                <a:solidFill>
                  <a:schemeClr val="hlink"/>
                </a:solidFill>
              </a:rPr>
              <a:t>Со вступления в силу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</a:rPr>
              <a:t>15 июля 2016 года началась реформа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</a:rPr>
              <a:t>по порядку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</a:rPr>
              <a:t>применения ККТ</a:t>
            </a:r>
            <a:r>
              <a:rPr lang="ru-RU" sz="1100" b="1">
                <a:solidFill>
                  <a:schemeClr val="hlink"/>
                </a:solidFill>
              </a:rPr>
              <a:t>.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</a:rPr>
              <a:t>Внесены масштабные изменения в 54-ФЗ, крупные изменения в КоАП РФ, поправки в законы о налоговых органах, о платежных агентах, о НПС. Устанавливает поэтапные сроки внедрения реформы.  </a:t>
            </a:r>
          </a:p>
        </p:txBody>
      </p:sp>
      <p:sp>
        <p:nvSpPr>
          <p:cNvPr id="221202" name="AutoShape 33"/>
          <p:cNvSpPr>
            <a:spLocks noChangeArrowheads="1"/>
          </p:cNvSpPr>
          <p:nvPr/>
        </p:nvSpPr>
        <p:spPr bwMode="auto">
          <a:xfrm>
            <a:off x="6089650" y="1344613"/>
            <a:ext cx="2101850" cy="3586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18000" tIns="36000" rIns="18000" bIns="10800" anchor="ctr"/>
          <a:lstStyle/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Внесен крупный пакет технических изменений</a:t>
            </a:r>
          </a:p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в </a:t>
            </a:r>
            <a:r>
              <a:rPr lang="ru-RU" sz="1200" b="1">
                <a:solidFill>
                  <a:schemeClr val="hlink"/>
                </a:solidFill>
              </a:rPr>
              <a:t>54-ФЗ и 290-ФЗ</a:t>
            </a:r>
            <a:r>
              <a:rPr lang="ru-RU" sz="1100" b="1">
                <a:solidFill>
                  <a:schemeClr val="hlink"/>
                </a:solidFill>
              </a:rPr>
              <a:t>, необходимость которых была выработана по итогам 1 и 2 этапов реформы.</a:t>
            </a:r>
          </a:p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Обязанность применения ККТ распространена на все виды безналичных расчетов, проводимых</a:t>
            </a:r>
          </a:p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с гражданами.</a:t>
            </a:r>
          </a:p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Расширены перечни видов деятельности </a:t>
            </a:r>
          </a:p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(по специфике и на ПСН), при которых ККТ может не применяться.</a:t>
            </a:r>
          </a:p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Обязанность применения ККТ с 1 июля 2019 года</a:t>
            </a:r>
            <a:r>
              <a:rPr lang="ru-RU" sz="1100"/>
              <a:t> </a:t>
            </a:r>
            <a:r>
              <a:rPr lang="ru-RU" sz="1100" b="1">
                <a:solidFill>
                  <a:schemeClr val="hlink"/>
                </a:solidFill>
              </a:rPr>
              <a:t>введена на транспорте общего пользования.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1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830263" y="376238"/>
            <a:ext cx="7337425" cy="682625"/>
          </a:xfrm>
        </p:spPr>
        <p:txBody>
          <a:bodyPr lIns="71533" tIns="35766" rIns="71533" bIns="35766"/>
          <a:lstStyle/>
          <a:p>
            <a:pPr eaLnBrk="1" hangingPunct="1"/>
            <a:r>
              <a:rPr lang="ru-RU" sz="2200" smtClean="0">
                <a:solidFill>
                  <a:srgbClr val="000099"/>
                </a:solidFill>
              </a:rPr>
              <a:t>Международный опыт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1043940" y="1059181"/>
          <a:ext cx="7280912" cy="3555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40643" name="Номер слайда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355600" fontAlgn="base">
              <a:lnSpc>
                <a:spcPts val="1088"/>
              </a:lnSpc>
              <a:spcBef>
                <a:spcPct val="0"/>
              </a:spcBef>
              <a:spcAft>
                <a:spcPct val="0"/>
              </a:spcAft>
              <a:defRPr/>
            </a:pPr>
            <a:fld id="{82A94A8C-6A24-4CC4-A52F-7607265B6625}" type="slidenum">
              <a:rPr lang="ru-RU" sz="1400" b="1">
                <a:solidFill>
                  <a:srgbClr val="FFFFFF"/>
                </a:solidFill>
                <a:cs typeface="Arial" charset="0"/>
              </a:rPr>
              <a:pPr defTabSz="355600" fontAlgn="base">
                <a:lnSpc>
                  <a:spcPts val="1088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z="1400" b="1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256004" name="Изображение 10" descr="FNS_vizitka_for_rukovodstvo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0038" y="2179638"/>
            <a:ext cx="1060450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 txBox="1">
            <a:spLocks noGrp="1"/>
          </p:cNvSpPr>
          <p:nvPr/>
        </p:nvSpPr>
        <p:spPr bwMode="auto">
          <a:xfrm>
            <a:off x="8393113" y="4522788"/>
            <a:ext cx="5048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71307" tIns="35653" rIns="71307" bIns="35653" anchor="ctr">
            <a:normAutofit/>
          </a:bodyPr>
          <a:lstStyle/>
          <a:p>
            <a:pPr algn="ctr" defTabSz="814388">
              <a:lnSpc>
                <a:spcPts val="1875"/>
              </a:lnSpc>
              <a:defRPr/>
            </a:pPr>
            <a:fld id="{DA421CB0-7656-436D-9F0C-62458BA865E2}" type="slidenum">
              <a:rPr lang="ru-RU" b="1">
                <a:solidFill>
                  <a:schemeClr val="bg1"/>
                </a:solidFill>
                <a:latin typeface="+mn-lt"/>
              </a:rPr>
              <a:pPr algn="ctr" defTabSz="814388">
                <a:lnSpc>
                  <a:spcPts val="1875"/>
                </a:lnSpc>
                <a:defRPr/>
              </a:pPr>
              <a:t>3</a:t>
            </a:fld>
            <a:endParaRPr lang="ru-RU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3236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sp>
        <p:nvSpPr>
          <p:cNvPr id="223237" name="WordArt 16"/>
          <p:cNvSpPr>
            <a:spLocks noChangeArrowheads="1" noChangeShapeType="1" noTextEdit="1"/>
          </p:cNvSpPr>
          <p:nvPr/>
        </p:nvSpPr>
        <p:spPr bwMode="auto">
          <a:xfrm>
            <a:off x="1687513" y="655638"/>
            <a:ext cx="6354762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8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согласно редакции, действующей с 3 июля 2018 года </a:t>
            </a:r>
          </a:p>
        </p:txBody>
      </p:sp>
      <p:sp>
        <p:nvSpPr>
          <p:cNvPr id="3" name="Прямоугольник 28"/>
          <p:cNvSpPr/>
          <p:nvPr/>
        </p:nvSpPr>
        <p:spPr>
          <a:xfrm>
            <a:off x="0" y="79375"/>
            <a:ext cx="8959850" cy="496888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r>
              <a:rPr lang="ru-RU" sz="1800" b="1">
                <a:solidFill>
                  <a:srgbClr val="0000CC"/>
                </a:solidFill>
                <a:cs typeface="Arial" charset="0"/>
              </a:rPr>
              <a:t>Этапы внедрения реформы ККТ,</a:t>
            </a:r>
          </a:p>
          <a:p>
            <a:pPr algn="ctr">
              <a:defRPr/>
            </a:pPr>
            <a:r>
              <a:rPr lang="ru-RU" sz="1800" b="1">
                <a:solidFill>
                  <a:srgbClr val="0000CC"/>
                </a:solidFill>
                <a:cs typeface="Arial" charset="0"/>
              </a:rPr>
              <a:t>установленные статьей 7 Федерального закона № 290-Ф</a:t>
            </a:r>
            <a:endParaRPr lang="ru-RU" sz="1800" b="1">
              <a:solidFill>
                <a:srgbClr val="DCE6F2"/>
              </a:solidFill>
              <a:cs typeface="Arial" charset="0"/>
            </a:endParaRPr>
          </a:p>
        </p:txBody>
      </p:sp>
      <p:sp>
        <p:nvSpPr>
          <p:cNvPr id="436243" name="AutoShape 19"/>
          <p:cNvSpPr>
            <a:spLocks noChangeArrowheads="1"/>
          </p:cNvSpPr>
          <p:nvPr/>
        </p:nvSpPr>
        <p:spPr bwMode="auto">
          <a:xfrm rot="5400000">
            <a:off x="3713163" y="444500"/>
            <a:ext cx="1206500" cy="7975600"/>
          </a:xfrm>
          <a:custGeom>
            <a:avLst/>
            <a:gdLst>
              <a:gd name="G0" fmla="+- 12647 0 0"/>
              <a:gd name="G1" fmla="+- 19241 0 0"/>
              <a:gd name="G2" fmla="+- 640 0 0"/>
              <a:gd name="G3" fmla="*/ 12647 1 2"/>
              <a:gd name="G4" fmla="+- G3 10800 0"/>
              <a:gd name="G5" fmla="+- 21600 12647 19241"/>
              <a:gd name="G6" fmla="+- 19241 640 0"/>
              <a:gd name="G7" fmla="*/ G6 1 2"/>
              <a:gd name="G8" fmla="*/ 19241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9241 1 2"/>
              <a:gd name="G15" fmla="+- G5 0 G4"/>
              <a:gd name="G16" fmla="+- G0 0 G4"/>
              <a:gd name="G17" fmla="*/ G2 G15 G16"/>
              <a:gd name="T0" fmla="*/ 17124 w 21600"/>
              <a:gd name="T1" fmla="*/ 0 h 21600"/>
              <a:gd name="T2" fmla="*/ 12647 w 21600"/>
              <a:gd name="T3" fmla="*/ 640 h 21600"/>
              <a:gd name="T4" fmla="*/ 0 w 21600"/>
              <a:gd name="T5" fmla="*/ 19223 h 21600"/>
              <a:gd name="T6" fmla="*/ 9621 w 21600"/>
              <a:gd name="T7" fmla="*/ 21600 h 21600"/>
              <a:gd name="T8" fmla="*/ 19241 w 21600"/>
              <a:gd name="T9" fmla="*/ 11160 h 21600"/>
              <a:gd name="T10" fmla="*/ 21600 w 21600"/>
              <a:gd name="T11" fmla="*/ 64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124" y="0"/>
                </a:moveTo>
                <a:lnTo>
                  <a:pt x="12647" y="640"/>
                </a:lnTo>
                <a:lnTo>
                  <a:pt x="15006" y="640"/>
                </a:lnTo>
                <a:lnTo>
                  <a:pt x="15006" y="16846"/>
                </a:lnTo>
                <a:lnTo>
                  <a:pt x="0" y="16846"/>
                </a:lnTo>
                <a:lnTo>
                  <a:pt x="0" y="21600"/>
                </a:lnTo>
                <a:lnTo>
                  <a:pt x="19241" y="21600"/>
                </a:lnTo>
                <a:lnTo>
                  <a:pt x="19241" y="640"/>
                </a:lnTo>
                <a:lnTo>
                  <a:pt x="21600" y="640"/>
                </a:lnTo>
                <a:close/>
              </a:path>
            </a:pathLst>
          </a:custGeom>
          <a:solidFill>
            <a:schemeClr val="accent1"/>
          </a:solidFill>
          <a:ln w="15875">
            <a:solidFill>
              <a:srgbClr val="FF1919"/>
            </a:solidFill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 defTabSz="914400">
              <a:defRPr/>
            </a:pPr>
            <a:endParaRPr lang="ru-RU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defTabSz="914400">
              <a:defRPr/>
            </a:pPr>
            <a:r>
              <a:rPr lang="ru-RU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этап реформы</a:t>
            </a:r>
          </a:p>
          <a:p>
            <a:pPr algn="ctr" defTabSz="914400">
              <a:defRPr/>
            </a:pPr>
            <a:r>
              <a:rPr lang="ru-RU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завершен</a:t>
            </a:r>
          </a:p>
          <a:p>
            <a:pPr algn="ctr" defTabSz="914400">
              <a:defRPr/>
            </a:pPr>
            <a:r>
              <a:rPr lang="ru-RU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июля</a:t>
            </a:r>
          </a:p>
          <a:p>
            <a:pPr algn="ctr" defTabSz="914400">
              <a:defRPr/>
            </a:pPr>
            <a:r>
              <a:rPr lang="ru-RU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2017 года</a:t>
            </a:r>
          </a:p>
          <a:p>
            <a:pPr algn="ctr" defTabSz="914400">
              <a:defRPr/>
            </a:pPr>
            <a:endParaRPr lang="ru-RU" b="1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3240" name="Rectangle 20"/>
          <p:cNvSpPr>
            <a:spLocks noChangeArrowheads="1"/>
          </p:cNvSpPr>
          <p:nvPr/>
        </p:nvSpPr>
        <p:spPr bwMode="auto">
          <a:xfrm>
            <a:off x="2759075" y="3829050"/>
            <a:ext cx="2054225" cy="746125"/>
          </a:xfrm>
          <a:prstGeom prst="rect">
            <a:avLst/>
          </a:prstGeom>
          <a:noFill/>
          <a:ln w="158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u-RU" b="1">
                <a:solidFill>
                  <a:srgbClr val="FF1919"/>
                </a:solidFill>
              </a:rPr>
              <a:t>2 этап</a:t>
            </a: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реформы завершен</a:t>
            </a: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1 июля 2018 года</a:t>
            </a:r>
          </a:p>
        </p:txBody>
      </p:sp>
      <p:sp>
        <p:nvSpPr>
          <p:cNvPr id="223241" name="Line 21"/>
          <p:cNvSpPr>
            <a:spLocks noChangeShapeType="1"/>
          </p:cNvSpPr>
          <p:nvPr/>
        </p:nvSpPr>
        <p:spPr bwMode="auto">
          <a:xfrm flipV="1">
            <a:off x="4813300" y="2473325"/>
            <a:ext cx="0" cy="1633538"/>
          </a:xfrm>
          <a:prstGeom prst="line">
            <a:avLst/>
          </a:prstGeom>
          <a:noFill/>
          <a:ln w="15875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3242" name="Rectangle 23"/>
          <p:cNvSpPr>
            <a:spLocks noChangeArrowheads="1"/>
          </p:cNvSpPr>
          <p:nvPr/>
        </p:nvSpPr>
        <p:spPr bwMode="auto">
          <a:xfrm>
            <a:off x="6826250" y="4008438"/>
            <a:ext cx="1216025" cy="596900"/>
          </a:xfrm>
          <a:prstGeom prst="rect">
            <a:avLst/>
          </a:prstGeom>
          <a:noFill/>
          <a:ln w="1587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u-RU" sz="1600" b="1">
                <a:solidFill>
                  <a:srgbClr val="008000"/>
                </a:solidFill>
              </a:rPr>
              <a:t>с 1 июля</a:t>
            </a:r>
          </a:p>
          <a:p>
            <a:pPr algn="ctr" defTabSz="914400"/>
            <a:r>
              <a:rPr lang="ru-RU" sz="1600" b="1">
                <a:solidFill>
                  <a:srgbClr val="008000"/>
                </a:solidFill>
              </a:rPr>
              <a:t>2019 года</a:t>
            </a:r>
          </a:p>
        </p:txBody>
      </p:sp>
      <p:sp>
        <p:nvSpPr>
          <p:cNvPr id="223243" name="Line 24"/>
          <p:cNvSpPr>
            <a:spLocks noChangeShapeType="1"/>
          </p:cNvSpPr>
          <p:nvPr/>
        </p:nvSpPr>
        <p:spPr bwMode="auto">
          <a:xfrm flipV="1">
            <a:off x="8042275" y="1320800"/>
            <a:ext cx="0" cy="2703513"/>
          </a:xfrm>
          <a:prstGeom prst="line">
            <a:avLst/>
          </a:prstGeom>
          <a:noFill/>
          <a:ln w="15875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23244" name="AutoShape 25"/>
          <p:cNvSpPr>
            <a:spLocks noChangeArrowheads="1"/>
          </p:cNvSpPr>
          <p:nvPr/>
        </p:nvSpPr>
        <p:spPr bwMode="auto">
          <a:xfrm>
            <a:off x="1200150" y="809625"/>
            <a:ext cx="6842125" cy="2119313"/>
          </a:xfrm>
          <a:prstGeom prst="rightArrow">
            <a:avLst>
              <a:gd name="adj1" fmla="val 67741"/>
              <a:gd name="adj2" fmla="val 28010"/>
            </a:avLst>
          </a:prstGeom>
          <a:solidFill>
            <a:srgbClr val="339966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r>
              <a:rPr lang="ru-RU" sz="1200" b="1">
                <a:solidFill>
                  <a:schemeClr val="bg1"/>
                </a:solidFill>
              </a:rPr>
              <a:t>ЮЛ и ИП на ЕНВД (услуги и работы, распространение и размещение рекламы),</a:t>
            </a:r>
            <a:r>
              <a:rPr lang="ru-RU" sz="1200"/>
              <a:t> </a:t>
            </a:r>
            <a:r>
              <a:rPr lang="ru-RU" sz="1200" b="1">
                <a:solidFill>
                  <a:schemeClr val="bg1"/>
                </a:solidFill>
              </a:rPr>
              <a:t>ЮЛ и ИП, оказывающие населению услуги (выполняющие работы)</a:t>
            </a:r>
          </a:p>
          <a:p>
            <a:pPr defTabSz="914400"/>
            <a:r>
              <a:rPr lang="ru-RU" sz="1200" b="1">
                <a:solidFill>
                  <a:schemeClr val="bg1"/>
                </a:solidFill>
              </a:rPr>
              <a:t>с использованием взамен ККТ БСО, изготовленные типографским способом</a:t>
            </a:r>
          </a:p>
          <a:p>
            <a:pPr defTabSz="914400"/>
            <a:r>
              <a:rPr lang="ru-RU" sz="1200" b="1">
                <a:solidFill>
                  <a:schemeClr val="bg1"/>
                </a:solidFill>
              </a:rPr>
              <a:t>ИП, не имеющие наемных работников (услуги общественного питания и торговля на ЕНВД и ПСН, торговые автоматы)</a:t>
            </a:r>
          </a:p>
          <a:p>
            <a:pPr defTabSz="914400"/>
            <a:r>
              <a:rPr lang="ru-RU" sz="1200" b="1">
                <a:solidFill>
                  <a:schemeClr val="bg1"/>
                </a:solidFill>
              </a:rPr>
              <a:t>ИП на ПСН (15 видов услуг и работ, предусмотренные подпунктами 3, 6, 9–11, 18, 28, 32, 33, 37, 38, 53, 56 и 63 пункта 2 статьи 346.43 НК РФ)</a:t>
            </a:r>
          </a:p>
        </p:txBody>
      </p:sp>
      <p:sp>
        <p:nvSpPr>
          <p:cNvPr id="223245" name="AutoShape 26"/>
          <p:cNvSpPr>
            <a:spLocks noChangeArrowheads="1"/>
          </p:cNvSpPr>
          <p:nvPr/>
        </p:nvSpPr>
        <p:spPr bwMode="auto">
          <a:xfrm>
            <a:off x="417513" y="2473325"/>
            <a:ext cx="4395787" cy="1535113"/>
          </a:xfrm>
          <a:prstGeom prst="rightArrow">
            <a:avLst>
              <a:gd name="adj1" fmla="val 65694"/>
              <a:gd name="adj2" fmla="val 32877"/>
            </a:avLst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914400"/>
            <a:r>
              <a:rPr lang="ru-RU" sz="1200" b="1">
                <a:solidFill>
                  <a:schemeClr val="bg1"/>
                </a:solidFill>
              </a:rPr>
              <a:t>ЮЛ (торговля и услуги общественного питания на ЕНВД, торговые автоматы)</a:t>
            </a:r>
          </a:p>
          <a:p>
            <a:pPr algn="ctr" defTabSz="914400"/>
            <a:r>
              <a:rPr lang="ru-RU" sz="1200" b="1">
                <a:solidFill>
                  <a:schemeClr val="bg1"/>
                </a:solidFill>
              </a:rPr>
              <a:t>ИП, имеющие хотя бы одного наемного работника (торговля и услуги общественного питания на ЕНВД и ПСН, торговые автоматы) </a:t>
            </a:r>
          </a:p>
        </p:txBody>
      </p:sp>
      <p:sp>
        <p:nvSpPr>
          <p:cNvPr id="223246" name="Rectangle 27"/>
          <p:cNvSpPr>
            <a:spLocks noChangeArrowheads="1"/>
          </p:cNvSpPr>
          <p:nvPr/>
        </p:nvSpPr>
        <p:spPr bwMode="auto">
          <a:xfrm>
            <a:off x="2973388" y="4621213"/>
            <a:ext cx="5229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ru-RU" b="1">
                <a:solidFill>
                  <a:srgbClr val="DE0000"/>
                </a:solidFill>
              </a:rPr>
              <a:t>Обязанность применения контрольно-кассовой техники</a:t>
            </a:r>
          </a:p>
        </p:txBody>
      </p:sp>
      <p:sp>
        <p:nvSpPr>
          <p:cNvPr id="223247" name="Line 28"/>
          <p:cNvSpPr>
            <a:spLocks noChangeShapeType="1"/>
          </p:cNvSpPr>
          <p:nvPr/>
        </p:nvSpPr>
        <p:spPr bwMode="auto">
          <a:xfrm flipV="1">
            <a:off x="6192838" y="3841750"/>
            <a:ext cx="1849437" cy="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 type="stealth" w="med" len="med"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3249" name="Rectangle 29"/>
          <p:cNvSpPr>
            <a:spLocks noChangeArrowheads="1"/>
          </p:cNvSpPr>
          <p:nvPr/>
        </p:nvSpPr>
        <p:spPr bwMode="auto">
          <a:xfrm>
            <a:off x="6064250" y="3098800"/>
            <a:ext cx="2138363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ru-RU" b="1" u="sng">
                <a:solidFill>
                  <a:srgbClr val="FF191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 завершения</a:t>
            </a:r>
          </a:p>
          <a:p>
            <a:pPr algn="ctr" defTabSz="914400">
              <a:defRPr/>
            </a:pPr>
            <a:r>
              <a:rPr lang="ru-RU" b="1" u="sng">
                <a:solidFill>
                  <a:srgbClr val="FF191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 этапа реформы осталось 122 дня !!!</a:t>
            </a:r>
          </a:p>
        </p:txBody>
      </p:sp>
      <p:sp>
        <p:nvSpPr>
          <p:cNvPr id="4" name="Rectangle 29"/>
          <p:cNvSpPr>
            <a:spLocks noChangeArrowheads="1"/>
          </p:cNvSpPr>
          <p:nvPr/>
        </p:nvSpPr>
        <p:spPr bwMode="auto">
          <a:xfrm rot="-7603477">
            <a:off x="5759451" y="3673475"/>
            <a:ext cx="609600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 defTabSz="914400"/>
            <a:r>
              <a:rPr lang="ru-RU" b="1">
                <a:solidFill>
                  <a:schemeClr val="hlink"/>
                </a:solidFill>
              </a:rPr>
              <a:t>Сегодня</a:t>
            </a: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28.02.2019</a:t>
            </a:r>
          </a:p>
        </p:txBody>
      </p:sp>
      <p:sp>
        <p:nvSpPr>
          <p:cNvPr id="223250" name="Line 20"/>
          <p:cNvSpPr>
            <a:spLocks noChangeShapeType="1"/>
          </p:cNvSpPr>
          <p:nvPr/>
        </p:nvSpPr>
        <p:spPr bwMode="auto">
          <a:xfrm flipV="1">
            <a:off x="5510213" y="3841750"/>
            <a:ext cx="682625" cy="512763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23251" name="Изображение 10" descr="FNS_vizitka_for_rukovodstv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150" y="298450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1" name="Picture 112"/>
          <p:cNvPicPr>
            <a:picLocks noChangeAspect="1" noChangeArrowheads="1"/>
          </p:cNvPicPr>
          <p:nvPr/>
        </p:nvPicPr>
        <p:blipFill>
          <a:blip r:embed="rId3">
            <a:lum bright="-20000" contrast="20000"/>
          </a:blip>
          <a:srcRect/>
          <a:stretch>
            <a:fillRect/>
          </a:stretch>
        </p:blipFill>
        <p:spPr bwMode="auto">
          <a:xfrm>
            <a:off x="3062288" y="1285875"/>
            <a:ext cx="3300412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 txBox="1">
            <a:spLocks noGrp="1"/>
          </p:cNvSpPr>
          <p:nvPr/>
        </p:nvSpPr>
        <p:spPr bwMode="auto">
          <a:xfrm>
            <a:off x="8393113" y="4522788"/>
            <a:ext cx="5048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71307" tIns="35653" rIns="71307" bIns="35653" anchor="ctr">
            <a:normAutofit/>
          </a:bodyPr>
          <a:lstStyle/>
          <a:p>
            <a:pPr algn="ctr" defTabSz="814388">
              <a:lnSpc>
                <a:spcPts val="1875"/>
              </a:lnSpc>
              <a:defRPr/>
            </a:pPr>
            <a:fld id="{4A22D76F-9B1E-409F-A6DF-DD770CB162F2}" type="slidenum">
              <a:rPr lang="ru-RU" b="1">
                <a:solidFill>
                  <a:schemeClr val="bg1"/>
                </a:solidFill>
                <a:latin typeface="+mn-lt"/>
              </a:rPr>
              <a:pPr algn="ctr" defTabSz="814388">
                <a:lnSpc>
                  <a:spcPts val="1875"/>
                </a:lnSpc>
                <a:defRPr/>
              </a:pPr>
              <a:t>4</a:t>
            </a:fld>
            <a:endParaRPr lang="ru-RU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5285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sp>
        <p:nvSpPr>
          <p:cNvPr id="3" name="Прямоугольник 28"/>
          <p:cNvSpPr/>
          <p:nvPr/>
        </p:nvSpPr>
        <p:spPr>
          <a:xfrm>
            <a:off x="536575" y="79375"/>
            <a:ext cx="8480425" cy="473075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r>
              <a:rPr lang="ru-RU" sz="1600" b="1">
                <a:solidFill>
                  <a:srgbClr val="0000CC"/>
                </a:solidFill>
                <a:cs typeface="Arial" charset="0"/>
              </a:rPr>
              <a:t>Виды деятельности (услуги и работы), осуществляемые предпринимателями</a:t>
            </a:r>
          </a:p>
          <a:p>
            <a:pPr algn="ctr">
              <a:defRPr/>
            </a:pPr>
            <a:r>
              <a:rPr lang="ru-RU" sz="1600" b="1">
                <a:solidFill>
                  <a:srgbClr val="0000CC"/>
                </a:solidFill>
                <a:cs typeface="Arial" charset="0"/>
              </a:rPr>
              <a:t>на ПСН, которых не освободили от обязанности применять ККТ</a:t>
            </a:r>
            <a:endParaRPr lang="ru-RU" sz="1600" b="1">
              <a:solidFill>
                <a:srgbClr val="005AA9"/>
              </a:solidFill>
              <a:cs typeface="Arial" charset="0"/>
            </a:endParaRPr>
          </a:p>
        </p:txBody>
      </p:sp>
      <p:grpSp>
        <p:nvGrpSpPr>
          <p:cNvPr id="225287" name="Прямоугольник 14"/>
          <p:cNvGrpSpPr>
            <a:grpSpLocks/>
          </p:cNvGrpSpPr>
          <p:nvPr/>
        </p:nvGrpSpPr>
        <p:grpSpPr bwMode="auto">
          <a:xfrm>
            <a:off x="1200150" y="989013"/>
            <a:ext cx="955675" cy="1162050"/>
            <a:chOff x="2266" y="488"/>
            <a:chExt cx="1428" cy="2572"/>
          </a:xfrm>
        </p:grpSpPr>
        <p:pic>
          <p:nvPicPr>
            <p:cNvPr id="225349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50" name="Text Box 8"/>
            <p:cNvSpPr txBox="1">
              <a:spLocks noChangeArrowheads="1"/>
            </p:cNvSpPr>
            <p:nvPr/>
          </p:nvSpPr>
          <p:spPr bwMode="auto">
            <a:xfrm>
              <a:off x="2298" y="520"/>
              <a:ext cx="1364" cy="1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000" tIns="45713" rIns="54000" bIns="45713">
              <a:spAutoFit/>
            </a:bodyPr>
            <a:lstStyle/>
            <a:p>
              <a:pPr algn="ctr"/>
              <a:endParaRPr lang="ru-RU" sz="700" b="1">
                <a:solidFill>
                  <a:srgbClr val="000099"/>
                </a:solidFill>
              </a:endParaRP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Парикмахерские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и косметические услуги (пп. 3)</a:t>
              </a:r>
            </a:p>
          </p:txBody>
        </p:sp>
      </p:grpSp>
      <p:pic>
        <p:nvPicPr>
          <p:cNvPr id="225288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20788" y="1535113"/>
            <a:ext cx="914400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289" name="WordArt 16"/>
          <p:cNvSpPr>
            <a:spLocks noChangeArrowheads="1" noChangeShapeType="1" noTextEdit="1"/>
          </p:cNvSpPr>
          <p:nvPr/>
        </p:nvSpPr>
        <p:spPr bwMode="auto">
          <a:xfrm>
            <a:off x="1379538" y="552450"/>
            <a:ext cx="6672262" cy="436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8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согласно пункту 2.1 статьи 2 Федерального закона № 54-ФЗ -</a:t>
            </a:r>
          </a:p>
          <a:p>
            <a:pPr algn="ctr"/>
            <a:r>
              <a:rPr lang="ru-RU" sz="18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деятельность на ПСН, перечисленная в пункте 2 статьи 326.46 НК РФ</a:t>
            </a:r>
          </a:p>
        </p:txBody>
      </p:sp>
      <p:grpSp>
        <p:nvGrpSpPr>
          <p:cNvPr id="225290" name="Прямоугольник 14"/>
          <p:cNvGrpSpPr>
            <a:grpSpLocks/>
          </p:cNvGrpSpPr>
          <p:nvPr/>
        </p:nvGrpSpPr>
        <p:grpSpPr bwMode="auto">
          <a:xfrm>
            <a:off x="2173288" y="989013"/>
            <a:ext cx="984250" cy="1163637"/>
            <a:chOff x="2266" y="488"/>
            <a:chExt cx="1428" cy="2572"/>
          </a:xfrm>
        </p:grpSpPr>
        <p:pic>
          <p:nvPicPr>
            <p:cNvPr id="225347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48" name="Text Box 22"/>
            <p:cNvSpPr txBox="1">
              <a:spLocks noChangeArrowheads="1"/>
            </p:cNvSpPr>
            <p:nvPr/>
          </p:nvSpPr>
          <p:spPr bwMode="auto">
            <a:xfrm>
              <a:off x="2303" y="520"/>
              <a:ext cx="1354" cy="1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45713" rIns="18000" bIns="45713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Ремонт бытовой аппаратуры, часов, металлоизделий (пп. 6)</a:t>
              </a:r>
            </a:p>
          </p:txBody>
        </p:sp>
      </p:grpSp>
      <p:grpSp>
        <p:nvGrpSpPr>
          <p:cNvPr id="225291" name="Прямоугольник 14"/>
          <p:cNvGrpSpPr>
            <a:grpSpLocks/>
          </p:cNvGrpSpPr>
          <p:nvPr/>
        </p:nvGrpSpPr>
        <p:grpSpPr bwMode="auto">
          <a:xfrm>
            <a:off x="3192463" y="989013"/>
            <a:ext cx="1143000" cy="1181100"/>
            <a:chOff x="2266" y="488"/>
            <a:chExt cx="1428" cy="2572"/>
          </a:xfrm>
        </p:grpSpPr>
        <p:pic>
          <p:nvPicPr>
            <p:cNvPr id="225345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46" name="Text Box 25"/>
            <p:cNvSpPr txBox="1">
              <a:spLocks noChangeArrowheads="1"/>
            </p:cNvSpPr>
            <p:nvPr/>
          </p:nvSpPr>
          <p:spPr bwMode="auto">
            <a:xfrm>
              <a:off x="2302" y="523"/>
              <a:ext cx="1356" cy="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endParaRPr lang="ru-RU" sz="700" b="1">
                <a:solidFill>
                  <a:srgbClr val="000099"/>
                </a:solidFill>
              </a:endParaRP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Техническое обслуживание и ремонт автотранспорта (пп. 9)</a:t>
              </a:r>
            </a:p>
          </p:txBody>
        </p:sp>
      </p:grpSp>
      <p:pic>
        <p:nvPicPr>
          <p:cNvPr id="225292" name="Picture 4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92338" y="1530350"/>
            <a:ext cx="9398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293" name="Прямоугольник 14"/>
          <p:cNvGrpSpPr>
            <a:grpSpLocks/>
          </p:cNvGrpSpPr>
          <p:nvPr/>
        </p:nvGrpSpPr>
        <p:grpSpPr bwMode="auto">
          <a:xfrm>
            <a:off x="4364038" y="993775"/>
            <a:ext cx="942975" cy="1176338"/>
            <a:chOff x="2266" y="488"/>
            <a:chExt cx="1428" cy="2572"/>
          </a:xfrm>
        </p:grpSpPr>
        <p:pic>
          <p:nvPicPr>
            <p:cNvPr id="225343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44" name="Text Box 62"/>
            <p:cNvSpPr txBox="1">
              <a:spLocks noChangeArrowheads="1"/>
            </p:cNvSpPr>
            <p:nvPr/>
          </p:nvSpPr>
          <p:spPr bwMode="auto">
            <a:xfrm>
              <a:off x="2300" y="519"/>
              <a:ext cx="1360" cy="1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45713" rIns="18000" bIns="45713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Оказание услуг по перевозке грузов автотранспортом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(пп. 10)</a:t>
              </a:r>
            </a:p>
          </p:txBody>
        </p:sp>
      </p:grpSp>
      <p:grpSp>
        <p:nvGrpSpPr>
          <p:cNvPr id="225294" name="Прямоугольник 14"/>
          <p:cNvGrpSpPr>
            <a:grpSpLocks/>
          </p:cNvGrpSpPr>
          <p:nvPr/>
        </p:nvGrpSpPr>
        <p:grpSpPr bwMode="auto">
          <a:xfrm>
            <a:off x="5337175" y="989013"/>
            <a:ext cx="1025525" cy="1184275"/>
            <a:chOff x="2266" y="488"/>
            <a:chExt cx="1428" cy="2572"/>
          </a:xfrm>
        </p:grpSpPr>
        <p:pic>
          <p:nvPicPr>
            <p:cNvPr id="225341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42" name="Text Box 65"/>
            <p:cNvSpPr txBox="1">
              <a:spLocks noChangeArrowheads="1"/>
            </p:cNvSpPr>
            <p:nvPr/>
          </p:nvSpPr>
          <p:spPr bwMode="auto">
            <a:xfrm>
              <a:off x="2303" y="519"/>
              <a:ext cx="1354" cy="1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Оказание услуг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по перевозке пассажиров автотранспортом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(пп. 11)</a:t>
              </a:r>
            </a:p>
          </p:txBody>
        </p:sp>
      </p:grpSp>
      <p:grpSp>
        <p:nvGrpSpPr>
          <p:cNvPr id="225295" name="Прямоугольник 14"/>
          <p:cNvGrpSpPr>
            <a:grpSpLocks/>
          </p:cNvGrpSpPr>
          <p:nvPr/>
        </p:nvGrpSpPr>
        <p:grpSpPr bwMode="auto">
          <a:xfrm>
            <a:off x="6389688" y="989013"/>
            <a:ext cx="927100" cy="1181100"/>
            <a:chOff x="2266" y="488"/>
            <a:chExt cx="1428" cy="2572"/>
          </a:xfrm>
        </p:grpSpPr>
        <p:pic>
          <p:nvPicPr>
            <p:cNvPr id="225339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40" name="Text Box 68"/>
            <p:cNvSpPr txBox="1">
              <a:spLocks noChangeArrowheads="1"/>
            </p:cNvSpPr>
            <p:nvPr/>
          </p:nvSpPr>
          <p:spPr bwMode="auto">
            <a:xfrm>
              <a:off x="2300" y="519"/>
              <a:ext cx="1360" cy="1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6" tIns="45713" rIns="91426" bIns="45713">
              <a:spAutoFit/>
            </a:bodyPr>
            <a:lstStyle/>
            <a:p>
              <a:pPr algn="ctr"/>
              <a:endParaRPr lang="ru-RU" sz="700" b="1">
                <a:solidFill>
                  <a:srgbClr val="000099"/>
                </a:solidFill>
              </a:endParaRP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Ветеринарные услуги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(пп. 18)</a:t>
              </a:r>
            </a:p>
          </p:txBody>
        </p:sp>
      </p:grpSp>
      <p:grpSp>
        <p:nvGrpSpPr>
          <p:cNvPr id="225296" name="Прямоугольник 14"/>
          <p:cNvGrpSpPr>
            <a:grpSpLocks/>
          </p:cNvGrpSpPr>
          <p:nvPr/>
        </p:nvGrpSpPr>
        <p:grpSpPr bwMode="auto">
          <a:xfrm>
            <a:off x="7321550" y="1703388"/>
            <a:ext cx="1050925" cy="1198562"/>
            <a:chOff x="2266" y="488"/>
            <a:chExt cx="1428" cy="2572"/>
          </a:xfrm>
        </p:grpSpPr>
        <p:pic>
          <p:nvPicPr>
            <p:cNvPr id="225337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38" name="Text Box 71"/>
            <p:cNvSpPr txBox="1">
              <a:spLocks noChangeArrowheads="1"/>
            </p:cNvSpPr>
            <p:nvPr/>
          </p:nvSpPr>
          <p:spPr bwMode="auto">
            <a:xfrm>
              <a:off x="2303" y="519"/>
              <a:ext cx="1354" cy="1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endParaRPr lang="ru-RU" sz="700" b="1">
                <a:solidFill>
                  <a:srgbClr val="000099"/>
                </a:solidFill>
              </a:endParaRP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Проведение занятий по физической культуре и спорту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(пп. 28)</a:t>
              </a:r>
            </a:p>
          </p:txBody>
        </p:sp>
      </p:grpSp>
      <p:pic>
        <p:nvPicPr>
          <p:cNvPr id="225297" name="Picture 7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21038" y="1435100"/>
            <a:ext cx="108585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298" name="Picture 7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86263" y="1512888"/>
            <a:ext cx="8985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299" name="Picture 7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364163" y="1530350"/>
            <a:ext cx="97155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0" name="Picture 7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11913" y="1541463"/>
            <a:ext cx="8826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1" name="Picture 7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348538" y="2273300"/>
            <a:ext cx="996950" cy="60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02" name="Прямоугольник 14"/>
          <p:cNvGrpSpPr>
            <a:grpSpLocks/>
          </p:cNvGrpSpPr>
          <p:nvPr/>
        </p:nvGrpSpPr>
        <p:grpSpPr bwMode="auto">
          <a:xfrm>
            <a:off x="2198688" y="3441700"/>
            <a:ext cx="965200" cy="1192213"/>
            <a:chOff x="2266" y="488"/>
            <a:chExt cx="1428" cy="2572"/>
          </a:xfrm>
        </p:grpSpPr>
        <p:pic>
          <p:nvPicPr>
            <p:cNvPr id="225335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36" name="Text Box 80"/>
            <p:cNvSpPr txBox="1">
              <a:spLocks noChangeArrowheads="1"/>
            </p:cNvSpPr>
            <p:nvPr/>
          </p:nvSpPr>
          <p:spPr bwMode="auto">
            <a:xfrm>
              <a:off x="2299" y="519"/>
              <a:ext cx="1362" cy="1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46800" rIns="18000" bIns="46800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Производство молочной продукции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(пп. 53)</a:t>
              </a:r>
            </a:p>
          </p:txBody>
        </p:sp>
      </p:grpSp>
      <p:grpSp>
        <p:nvGrpSpPr>
          <p:cNvPr id="225303" name="Прямоугольник 14"/>
          <p:cNvGrpSpPr>
            <a:grpSpLocks/>
          </p:cNvGrpSpPr>
          <p:nvPr/>
        </p:nvGrpSpPr>
        <p:grpSpPr bwMode="auto">
          <a:xfrm>
            <a:off x="1047750" y="2176463"/>
            <a:ext cx="974725" cy="1209675"/>
            <a:chOff x="2266" y="488"/>
            <a:chExt cx="1428" cy="2572"/>
          </a:xfrm>
        </p:grpSpPr>
        <p:pic>
          <p:nvPicPr>
            <p:cNvPr id="225333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34" name="Text Box 83"/>
            <p:cNvSpPr txBox="1">
              <a:spLocks noChangeArrowheads="1"/>
            </p:cNvSpPr>
            <p:nvPr/>
          </p:nvSpPr>
          <p:spPr bwMode="auto">
            <a:xfrm>
              <a:off x="2301" y="518"/>
              <a:ext cx="1358" cy="1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45713" rIns="18000" bIns="45713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Ремонт компьютеров и коммуникационной техники (пп. 63)</a:t>
              </a:r>
            </a:p>
          </p:txBody>
        </p:sp>
      </p:grpSp>
      <p:grpSp>
        <p:nvGrpSpPr>
          <p:cNvPr id="225304" name="Прямоугольник 14"/>
          <p:cNvGrpSpPr>
            <a:grpSpLocks/>
          </p:cNvGrpSpPr>
          <p:nvPr/>
        </p:nvGrpSpPr>
        <p:grpSpPr bwMode="auto">
          <a:xfrm>
            <a:off x="3198813" y="3417888"/>
            <a:ext cx="952500" cy="1216025"/>
            <a:chOff x="2266" y="436"/>
            <a:chExt cx="1428" cy="2624"/>
          </a:xfrm>
        </p:grpSpPr>
        <p:pic>
          <p:nvPicPr>
            <p:cNvPr id="225331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32" name="Text Box 86"/>
            <p:cNvSpPr txBox="1">
              <a:spLocks noChangeArrowheads="1"/>
            </p:cNvSpPr>
            <p:nvPr/>
          </p:nvSpPr>
          <p:spPr bwMode="auto">
            <a:xfrm>
              <a:off x="2302" y="436"/>
              <a:ext cx="1356" cy="1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08000" tIns="108000" rIns="108000" bIns="144000">
              <a:spAutoFit/>
            </a:bodyPr>
            <a:lstStyle/>
            <a:p>
              <a:pPr algn="ctr"/>
              <a:r>
                <a:rPr lang="ru-RU" sz="800" b="1">
                  <a:solidFill>
                    <a:srgbClr val="000099"/>
                  </a:solidFill>
                </a:rPr>
                <a:t>Услуги по прокату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(пп. 40)</a:t>
              </a:r>
            </a:p>
          </p:txBody>
        </p:sp>
      </p:grpSp>
      <p:grpSp>
        <p:nvGrpSpPr>
          <p:cNvPr id="225305" name="Прямоугольник 14"/>
          <p:cNvGrpSpPr>
            <a:grpSpLocks/>
          </p:cNvGrpSpPr>
          <p:nvPr/>
        </p:nvGrpSpPr>
        <p:grpSpPr bwMode="auto">
          <a:xfrm>
            <a:off x="4175125" y="3443288"/>
            <a:ext cx="1031875" cy="1184275"/>
            <a:chOff x="2266" y="488"/>
            <a:chExt cx="1428" cy="2572"/>
          </a:xfrm>
        </p:grpSpPr>
        <p:pic>
          <p:nvPicPr>
            <p:cNvPr id="225329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30" name="Text Box 89"/>
            <p:cNvSpPr txBox="1">
              <a:spLocks noChangeArrowheads="1"/>
            </p:cNvSpPr>
            <p:nvPr/>
          </p:nvSpPr>
          <p:spPr bwMode="auto">
            <a:xfrm>
              <a:off x="2299" y="519"/>
              <a:ext cx="1362" cy="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10800" rIns="0" bIns="10800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Занятие медицинской и фармацевтической деятельностью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(пп. 38)</a:t>
              </a:r>
            </a:p>
          </p:txBody>
        </p:sp>
      </p:grpSp>
      <p:grpSp>
        <p:nvGrpSpPr>
          <p:cNvPr id="225306" name="Прямоугольник 14"/>
          <p:cNvGrpSpPr>
            <a:grpSpLocks/>
          </p:cNvGrpSpPr>
          <p:nvPr/>
        </p:nvGrpSpPr>
        <p:grpSpPr bwMode="auto">
          <a:xfrm>
            <a:off x="5232400" y="3449638"/>
            <a:ext cx="1009650" cy="1184275"/>
            <a:chOff x="2266" y="488"/>
            <a:chExt cx="1428" cy="2572"/>
          </a:xfrm>
        </p:grpSpPr>
        <p:pic>
          <p:nvPicPr>
            <p:cNvPr id="225327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28" name="Text Box 92"/>
            <p:cNvSpPr txBox="1">
              <a:spLocks noChangeArrowheads="1"/>
            </p:cNvSpPr>
            <p:nvPr/>
          </p:nvSpPr>
          <p:spPr bwMode="auto">
            <a:xfrm>
              <a:off x="2302" y="519"/>
              <a:ext cx="1356" cy="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10800" rIns="0" bIns="10800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Ведение охотничьего хозяйства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и осуществление охоты (пп. 37)</a:t>
              </a:r>
            </a:p>
          </p:txBody>
        </p:sp>
      </p:grpSp>
      <p:grpSp>
        <p:nvGrpSpPr>
          <p:cNvPr id="225307" name="Прямоугольник 14"/>
          <p:cNvGrpSpPr>
            <a:grpSpLocks/>
          </p:cNvGrpSpPr>
          <p:nvPr/>
        </p:nvGrpSpPr>
        <p:grpSpPr bwMode="auto">
          <a:xfrm>
            <a:off x="6276975" y="3443288"/>
            <a:ext cx="1050925" cy="1181100"/>
            <a:chOff x="2266" y="488"/>
            <a:chExt cx="1428" cy="2572"/>
          </a:xfrm>
        </p:grpSpPr>
        <p:pic>
          <p:nvPicPr>
            <p:cNvPr id="225325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26" name="Text Box 95"/>
            <p:cNvSpPr txBox="1">
              <a:spLocks noChangeArrowheads="1"/>
            </p:cNvSpPr>
            <p:nvPr/>
          </p:nvSpPr>
          <p:spPr bwMode="auto">
            <a:xfrm>
              <a:off x="2301" y="519"/>
              <a:ext cx="1358" cy="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Оказание услуг по перевозке грузов водным транспортом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(пп. 33)</a:t>
              </a:r>
            </a:p>
          </p:txBody>
        </p:sp>
      </p:grpSp>
      <p:grpSp>
        <p:nvGrpSpPr>
          <p:cNvPr id="225308" name="Прямоугольник 14"/>
          <p:cNvGrpSpPr>
            <a:grpSpLocks/>
          </p:cNvGrpSpPr>
          <p:nvPr/>
        </p:nvGrpSpPr>
        <p:grpSpPr bwMode="auto">
          <a:xfrm>
            <a:off x="7346950" y="2946400"/>
            <a:ext cx="1025525" cy="1174750"/>
            <a:chOff x="2266" y="488"/>
            <a:chExt cx="1428" cy="2572"/>
          </a:xfrm>
        </p:grpSpPr>
        <p:pic>
          <p:nvPicPr>
            <p:cNvPr id="225323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24" name="Text Box 98"/>
            <p:cNvSpPr txBox="1">
              <a:spLocks noChangeArrowheads="1"/>
            </p:cNvSpPr>
            <p:nvPr/>
          </p:nvSpPr>
          <p:spPr bwMode="auto">
            <a:xfrm>
              <a:off x="2301" y="519"/>
              <a:ext cx="1358" cy="9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Оказание услуг по перевозке пассажиров водным транспортом (пп. 32)</a:t>
              </a:r>
            </a:p>
          </p:txBody>
        </p:sp>
      </p:grpSp>
      <p:grpSp>
        <p:nvGrpSpPr>
          <p:cNvPr id="225309" name="Прямоугольник 14"/>
          <p:cNvGrpSpPr>
            <a:grpSpLocks/>
          </p:cNvGrpSpPr>
          <p:nvPr/>
        </p:nvGrpSpPr>
        <p:grpSpPr bwMode="auto">
          <a:xfrm>
            <a:off x="1198563" y="3408363"/>
            <a:ext cx="974725" cy="1225550"/>
            <a:chOff x="2266" y="488"/>
            <a:chExt cx="1428" cy="2572"/>
          </a:xfrm>
        </p:grpSpPr>
        <p:pic>
          <p:nvPicPr>
            <p:cNvPr id="225321" name="Прямоугольник 1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5322" name="Text Box 101"/>
            <p:cNvSpPr txBox="1">
              <a:spLocks noChangeArrowheads="1"/>
            </p:cNvSpPr>
            <p:nvPr/>
          </p:nvSpPr>
          <p:spPr bwMode="auto">
            <a:xfrm>
              <a:off x="2301" y="521"/>
              <a:ext cx="1358" cy="1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Товарное и спортивное рыболовство и рыбоводство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(пп. 56)</a:t>
              </a:r>
            </a:p>
          </p:txBody>
        </p:sp>
      </p:grpSp>
      <p:pic>
        <p:nvPicPr>
          <p:cNvPr id="225310" name="Picture 10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372350" y="3422650"/>
            <a:ext cx="974725" cy="67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1" name="Picture 10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302375" y="3940175"/>
            <a:ext cx="998538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2" name="Picture 10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251450" y="3940175"/>
            <a:ext cx="95885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3" name="Picture 10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198938" y="3940175"/>
            <a:ext cx="9779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4" name="Picture 107"/>
          <p:cNvPicPr>
            <a:picLocks noChangeAspect="1" noChangeArrowheads="1"/>
          </p:cNvPicPr>
          <p:nvPr/>
        </p:nvPicPr>
        <p:blipFill>
          <a:blip r:embed="rId16">
            <a:lum bright="-20000" contrast="20000"/>
          </a:blip>
          <a:srcRect/>
          <a:stretch>
            <a:fillRect/>
          </a:stretch>
        </p:blipFill>
        <p:spPr bwMode="auto">
          <a:xfrm>
            <a:off x="3221038" y="3956050"/>
            <a:ext cx="903287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5" name="Picture 10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220913" y="3956050"/>
            <a:ext cx="911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6" name="Picture 10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222375" y="3956050"/>
            <a:ext cx="912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7" name="Picture 11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071563" y="2708275"/>
            <a:ext cx="927100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8" name="Изображение 10" descr="FNS_vizitka_for_rukovodstvo.png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84150" y="334963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9" name="Picture 70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022475" y="2190750"/>
            <a:ext cx="1039813" cy="1173163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</p:pic>
      <p:pic>
        <p:nvPicPr>
          <p:cNvPr id="225320" name="Picture 71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270625" y="2190750"/>
            <a:ext cx="1039813" cy="1233488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29" name="Picture 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7450" y="2047875"/>
            <a:ext cx="3844925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 txBox="1">
            <a:spLocks noGrp="1"/>
          </p:cNvSpPr>
          <p:nvPr/>
        </p:nvSpPr>
        <p:spPr bwMode="auto">
          <a:xfrm>
            <a:off x="8393113" y="4522788"/>
            <a:ext cx="5048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71307" tIns="35653" rIns="71307" bIns="35653" anchor="ctr">
            <a:normAutofit/>
          </a:bodyPr>
          <a:lstStyle/>
          <a:p>
            <a:pPr algn="ctr" defTabSz="814388">
              <a:lnSpc>
                <a:spcPts val="1875"/>
              </a:lnSpc>
              <a:defRPr/>
            </a:pPr>
            <a:fld id="{847A9C4F-14E4-4D75-8D3E-9EB48837BFAF}" type="slidenum">
              <a:rPr lang="ru-RU" b="1">
                <a:solidFill>
                  <a:schemeClr val="bg1"/>
                </a:solidFill>
                <a:latin typeface="+mn-lt"/>
              </a:rPr>
              <a:pPr algn="ctr" defTabSz="814388">
                <a:lnSpc>
                  <a:spcPts val="1875"/>
                </a:lnSpc>
                <a:defRPr/>
              </a:pPr>
              <a:t>5</a:t>
            </a:fld>
            <a:endParaRPr lang="ru-RU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7333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pic>
        <p:nvPicPr>
          <p:cNvPr id="227334" name="Изображение 10" descr="FNS_vizitka_for_rukovodstv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4150" y="681038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8"/>
          <p:cNvSpPr/>
          <p:nvPr/>
        </p:nvSpPr>
        <p:spPr>
          <a:xfrm>
            <a:off x="184150" y="79375"/>
            <a:ext cx="8959850" cy="473075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r>
              <a:rPr lang="ru-RU" b="1">
                <a:solidFill>
                  <a:srgbClr val="000099"/>
                </a:solidFill>
                <a:cs typeface="Arial" charset="0"/>
              </a:rPr>
              <a:t>Перечень непродовольственных товаров, при торговле которыми на рыночных территориях (рынки, ярмарки, торговые комплексы) должна применяться ККТ даже с лотка.</a:t>
            </a:r>
            <a:endParaRPr lang="ru-RU">
              <a:solidFill>
                <a:schemeClr val="tx1"/>
              </a:solidFill>
              <a:cs typeface="Arial" charset="0"/>
            </a:endParaRPr>
          </a:p>
        </p:txBody>
      </p:sp>
      <p:grpSp>
        <p:nvGrpSpPr>
          <p:cNvPr id="227336" name="Прямоугольник 14"/>
          <p:cNvGrpSpPr>
            <a:grpSpLocks/>
          </p:cNvGrpSpPr>
          <p:nvPr/>
        </p:nvGrpSpPr>
        <p:grpSpPr bwMode="auto">
          <a:xfrm>
            <a:off x="1550988" y="1030288"/>
            <a:ext cx="931862" cy="1162050"/>
            <a:chOff x="2266" y="488"/>
            <a:chExt cx="1428" cy="2572"/>
          </a:xfrm>
        </p:grpSpPr>
        <p:pic>
          <p:nvPicPr>
            <p:cNvPr id="227405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406" name="Text Box 8"/>
            <p:cNvSpPr txBox="1">
              <a:spLocks noChangeArrowheads="1"/>
            </p:cNvSpPr>
            <p:nvPr/>
          </p:nvSpPr>
          <p:spPr bwMode="auto">
            <a:xfrm>
              <a:off x="2298" y="520"/>
              <a:ext cx="1364" cy="1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000" tIns="45713" rIns="54000" bIns="45713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КОВРЫ 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И КОВРОВЫЕ ИЗДЕЛИЯ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13.93</a:t>
              </a:r>
            </a:p>
          </p:txBody>
        </p:sp>
      </p:grpSp>
      <p:sp>
        <p:nvSpPr>
          <p:cNvPr id="227337" name="WordArt 16"/>
          <p:cNvSpPr>
            <a:spLocks noChangeArrowheads="1" noChangeShapeType="1" noTextEdit="1"/>
          </p:cNvSpPr>
          <p:nvPr/>
        </p:nvSpPr>
        <p:spPr bwMode="auto">
          <a:xfrm>
            <a:off x="1379538" y="552450"/>
            <a:ext cx="6672262" cy="436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8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утвержден постановлением Правительства РФ от 14 апреля 2017 года № 698-р</a:t>
            </a:r>
          </a:p>
          <a:p>
            <a:pPr algn="ctr"/>
            <a:r>
              <a:rPr lang="ru-RU" sz="1800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для точного определения товаров используются коды из ОК 034-2014 </a:t>
            </a:r>
          </a:p>
        </p:txBody>
      </p:sp>
      <p:pic>
        <p:nvPicPr>
          <p:cNvPr id="227338" name="Picture 7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25" y="1620838"/>
            <a:ext cx="890588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7339" name="Прямоугольник 14"/>
          <p:cNvGrpSpPr>
            <a:grpSpLocks/>
          </p:cNvGrpSpPr>
          <p:nvPr/>
        </p:nvGrpSpPr>
        <p:grpSpPr bwMode="auto">
          <a:xfrm>
            <a:off x="2503488" y="1030288"/>
            <a:ext cx="911225" cy="1162050"/>
            <a:chOff x="2266" y="488"/>
            <a:chExt cx="1428" cy="2572"/>
          </a:xfrm>
        </p:grpSpPr>
        <p:pic>
          <p:nvPicPr>
            <p:cNvPr id="227403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404" name="Text Box 8"/>
            <p:cNvSpPr txBox="1">
              <a:spLocks noChangeArrowheads="1"/>
            </p:cNvSpPr>
            <p:nvPr/>
          </p:nvSpPr>
          <p:spPr bwMode="auto">
            <a:xfrm>
              <a:off x="2298" y="520"/>
              <a:ext cx="1364" cy="9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000" tIns="45713" rIns="54000" bIns="45713">
              <a:spAutoFit/>
            </a:bodyPr>
            <a:lstStyle/>
            <a:p>
              <a:pPr algn="ctr"/>
              <a:endParaRPr lang="ru-RU" sz="700" b="1">
                <a:solidFill>
                  <a:srgbClr val="000099"/>
                </a:solidFill>
              </a:endParaRP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ОДЕЖДА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14</a:t>
              </a:r>
            </a:p>
          </p:txBody>
        </p:sp>
      </p:grpSp>
      <p:grpSp>
        <p:nvGrpSpPr>
          <p:cNvPr id="227340" name="Прямоугольник 14"/>
          <p:cNvGrpSpPr>
            <a:grpSpLocks/>
          </p:cNvGrpSpPr>
          <p:nvPr/>
        </p:nvGrpSpPr>
        <p:grpSpPr bwMode="auto">
          <a:xfrm>
            <a:off x="3435350" y="1030288"/>
            <a:ext cx="890588" cy="1162050"/>
            <a:chOff x="2266" y="488"/>
            <a:chExt cx="1428" cy="2572"/>
          </a:xfrm>
        </p:grpSpPr>
        <p:pic>
          <p:nvPicPr>
            <p:cNvPr id="227401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402" name="Text Box 8"/>
            <p:cNvSpPr txBox="1">
              <a:spLocks noChangeArrowheads="1"/>
            </p:cNvSpPr>
            <p:nvPr/>
          </p:nvSpPr>
          <p:spPr bwMode="auto">
            <a:xfrm>
              <a:off x="2299" y="520"/>
              <a:ext cx="1362" cy="1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000" tIns="45713" rIns="54000" bIns="45713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КОЖА И ИЗДЕЛИЯ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ИЗ КОЖЫ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15</a:t>
              </a:r>
            </a:p>
          </p:txBody>
        </p:sp>
      </p:grpSp>
      <p:pic>
        <p:nvPicPr>
          <p:cNvPr id="227341" name="Picture 8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24125" y="1620838"/>
            <a:ext cx="86995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42" name="Picture 8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55988" y="1616075"/>
            <a:ext cx="849312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7343" name="Прямоугольник 14"/>
          <p:cNvGrpSpPr>
            <a:grpSpLocks/>
          </p:cNvGrpSpPr>
          <p:nvPr/>
        </p:nvGrpSpPr>
        <p:grpSpPr bwMode="auto">
          <a:xfrm>
            <a:off x="4337050" y="1030288"/>
            <a:ext cx="962025" cy="1162050"/>
            <a:chOff x="2266" y="488"/>
            <a:chExt cx="1428" cy="2572"/>
          </a:xfrm>
        </p:grpSpPr>
        <p:pic>
          <p:nvPicPr>
            <p:cNvPr id="227399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400" name="Text Box 8"/>
            <p:cNvSpPr txBox="1">
              <a:spLocks noChangeArrowheads="1"/>
            </p:cNvSpPr>
            <p:nvPr/>
          </p:nvSpPr>
          <p:spPr bwMode="auto">
            <a:xfrm>
              <a:off x="2299" y="520"/>
              <a:ext cx="1362" cy="1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45713" rIns="0" bIns="45713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ДРЕВЕСИНА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И ИЗДЕЛИЯ ИЗ ДЕРЕВА И ПРОБКИ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16</a:t>
              </a:r>
            </a:p>
          </p:txBody>
        </p:sp>
      </p:grpSp>
      <p:pic>
        <p:nvPicPr>
          <p:cNvPr id="227344" name="Picture 8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67213" y="1616075"/>
            <a:ext cx="91757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7345" name="Прямоугольник 14"/>
          <p:cNvGrpSpPr>
            <a:grpSpLocks/>
          </p:cNvGrpSpPr>
          <p:nvPr/>
        </p:nvGrpSpPr>
        <p:grpSpPr bwMode="auto">
          <a:xfrm>
            <a:off x="5329238" y="1036638"/>
            <a:ext cx="911225" cy="1155700"/>
            <a:chOff x="2266" y="488"/>
            <a:chExt cx="1428" cy="2572"/>
          </a:xfrm>
        </p:grpSpPr>
        <p:pic>
          <p:nvPicPr>
            <p:cNvPr id="227397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398" name="Text Box 8"/>
            <p:cNvSpPr txBox="1">
              <a:spLocks noChangeArrowheads="1"/>
            </p:cNvSpPr>
            <p:nvPr/>
          </p:nvSpPr>
          <p:spPr bwMode="auto">
            <a:xfrm>
              <a:off x="2298" y="520"/>
              <a:ext cx="1364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000" tIns="45713" rIns="54000" bIns="45713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ВЕЩЕСТВА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И ПРОДУКТЫ ХИМИЧЕСКИЕ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20</a:t>
              </a:r>
            </a:p>
          </p:txBody>
        </p:sp>
      </p:grpSp>
      <p:grpSp>
        <p:nvGrpSpPr>
          <p:cNvPr id="227346" name="Прямоугольник 14"/>
          <p:cNvGrpSpPr>
            <a:grpSpLocks/>
          </p:cNvGrpSpPr>
          <p:nvPr/>
        </p:nvGrpSpPr>
        <p:grpSpPr bwMode="auto">
          <a:xfrm>
            <a:off x="6261100" y="1030288"/>
            <a:ext cx="955675" cy="1162050"/>
            <a:chOff x="2266" y="488"/>
            <a:chExt cx="1428" cy="2572"/>
          </a:xfrm>
        </p:grpSpPr>
        <p:pic>
          <p:nvPicPr>
            <p:cNvPr id="227395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396" name="Text Box 8"/>
            <p:cNvSpPr txBox="1">
              <a:spLocks noChangeArrowheads="1"/>
            </p:cNvSpPr>
            <p:nvPr/>
          </p:nvSpPr>
          <p:spPr bwMode="auto">
            <a:xfrm>
              <a:off x="2297" y="520"/>
              <a:ext cx="1366" cy="1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0" rIns="18000" bIns="45713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СРЕДСТВА ЛЕКАРСТВЕННЫЕ И МАТЕРИАЛЫ ДЛЯ МЕД.ЦЕЛЕЙ КОД 21</a:t>
              </a:r>
            </a:p>
          </p:txBody>
        </p:sp>
      </p:grpSp>
      <p:grpSp>
        <p:nvGrpSpPr>
          <p:cNvPr id="227347" name="Прямоугольник 14"/>
          <p:cNvGrpSpPr>
            <a:grpSpLocks/>
          </p:cNvGrpSpPr>
          <p:nvPr/>
        </p:nvGrpSpPr>
        <p:grpSpPr bwMode="auto">
          <a:xfrm>
            <a:off x="7237413" y="1117600"/>
            <a:ext cx="1022350" cy="1184275"/>
            <a:chOff x="2266" y="488"/>
            <a:chExt cx="1428" cy="2572"/>
          </a:xfrm>
        </p:grpSpPr>
        <p:pic>
          <p:nvPicPr>
            <p:cNvPr id="227393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394" name="Text Box 8"/>
            <p:cNvSpPr txBox="1">
              <a:spLocks noChangeArrowheads="1"/>
            </p:cNvSpPr>
            <p:nvPr/>
          </p:nvSpPr>
          <p:spPr bwMode="auto">
            <a:xfrm>
              <a:off x="2299" y="519"/>
              <a:ext cx="1362" cy="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36000" tIns="45713" rIns="36000" bIns="45713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ИЗДЕЛИЯ РЕЗИНОВЫЕ И ПЛАСТМАССОВЫЕ КОД 22</a:t>
              </a:r>
            </a:p>
          </p:txBody>
        </p:sp>
      </p:grpSp>
      <p:grpSp>
        <p:nvGrpSpPr>
          <p:cNvPr id="227348" name="Прямоугольник 14"/>
          <p:cNvGrpSpPr>
            <a:grpSpLocks/>
          </p:cNvGrpSpPr>
          <p:nvPr/>
        </p:nvGrpSpPr>
        <p:grpSpPr bwMode="auto">
          <a:xfrm>
            <a:off x="7237413" y="2344738"/>
            <a:ext cx="1022350" cy="1144587"/>
            <a:chOff x="2266" y="488"/>
            <a:chExt cx="1428" cy="2572"/>
          </a:xfrm>
        </p:grpSpPr>
        <p:pic>
          <p:nvPicPr>
            <p:cNvPr id="227391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392" name="Text Box 8"/>
            <p:cNvSpPr txBox="1">
              <a:spLocks noChangeArrowheads="1"/>
            </p:cNvSpPr>
            <p:nvPr/>
          </p:nvSpPr>
          <p:spPr bwMode="auto">
            <a:xfrm>
              <a:off x="2299" y="520"/>
              <a:ext cx="1362" cy="1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000" tIns="45713" rIns="54000" bIns="45713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ПРОДУКТЫ МИНЕРАЛЬНЫЕ неметаллические прочие КОД 23</a:t>
              </a:r>
            </a:p>
          </p:txBody>
        </p:sp>
      </p:grpSp>
      <p:grpSp>
        <p:nvGrpSpPr>
          <p:cNvPr id="227349" name="Прямоугольник 14"/>
          <p:cNvGrpSpPr>
            <a:grpSpLocks/>
          </p:cNvGrpSpPr>
          <p:nvPr/>
        </p:nvGrpSpPr>
        <p:grpSpPr bwMode="auto">
          <a:xfrm>
            <a:off x="2503488" y="3738563"/>
            <a:ext cx="931862" cy="1162050"/>
            <a:chOff x="2266" y="488"/>
            <a:chExt cx="1428" cy="2572"/>
          </a:xfrm>
        </p:grpSpPr>
        <p:pic>
          <p:nvPicPr>
            <p:cNvPr id="227389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390" name="Text Box 8"/>
            <p:cNvSpPr txBox="1">
              <a:spLocks noChangeArrowheads="1"/>
            </p:cNvSpPr>
            <p:nvPr/>
          </p:nvSpPr>
          <p:spPr bwMode="auto">
            <a:xfrm>
              <a:off x="2298" y="520"/>
              <a:ext cx="1364" cy="9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000" tIns="45713" rIns="54000" bIns="45713">
              <a:spAutoFit/>
            </a:bodyPr>
            <a:lstStyle/>
            <a:p>
              <a:pPr algn="ctr"/>
              <a:endParaRPr lang="ru-RU" sz="700" b="1">
                <a:solidFill>
                  <a:srgbClr val="000099"/>
                </a:solidFill>
              </a:endParaRP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МЕБЕЛЬ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31</a:t>
              </a:r>
            </a:p>
          </p:txBody>
        </p:sp>
      </p:grpSp>
      <p:grpSp>
        <p:nvGrpSpPr>
          <p:cNvPr id="227350" name="Прямоугольник 14"/>
          <p:cNvGrpSpPr>
            <a:grpSpLocks/>
          </p:cNvGrpSpPr>
          <p:nvPr/>
        </p:nvGrpSpPr>
        <p:grpSpPr bwMode="auto">
          <a:xfrm>
            <a:off x="3455988" y="3738563"/>
            <a:ext cx="911225" cy="1162050"/>
            <a:chOff x="2266" y="488"/>
            <a:chExt cx="1428" cy="2572"/>
          </a:xfrm>
        </p:grpSpPr>
        <p:pic>
          <p:nvPicPr>
            <p:cNvPr id="227387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388" name="Text Box 8"/>
            <p:cNvSpPr txBox="1">
              <a:spLocks noChangeArrowheads="1"/>
            </p:cNvSpPr>
            <p:nvPr/>
          </p:nvSpPr>
          <p:spPr bwMode="auto">
            <a:xfrm>
              <a:off x="2298" y="520"/>
              <a:ext cx="1364" cy="1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СРЕДСТВА ТРАНСПОРТНЫЕ, ОБОРУДОВАНИЕ, ПРОЧИЕ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30</a:t>
              </a:r>
            </a:p>
          </p:txBody>
        </p:sp>
      </p:grpSp>
      <p:grpSp>
        <p:nvGrpSpPr>
          <p:cNvPr id="227351" name="Прямоугольник 14"/>
          <p:cNvGrpSpPr>
            <a:grpSpLocks/>
          </p:cNvGrpSpPr>
          <p:nvPr/>
        </p:nvGrpSpPr>
        <p:grpSpPr bwMode="auto">
          <a:xfrm>
            <a:off x="4387850" y="3752850"/>
            <a:ext cx="890588" cy="1162050"/>
            <a:chOff x="2266" y="488"/>
            <a:chExt cx="1428" cy="2572"/>
          </a:xfrm>
        </p:grpSpPr>
        <p:pic>
          <p:nvPicPr>
            <p:cNvPr id="227385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386" name="Text Box 8"/>
            <p:cNvSpPr txBox="1">
              <a:spLocks noChangeArrowheads="1"/>
            </p:cNvSpPr>
            <p:nvPr/>
          </p:nvSpPr>
          <p:spPr bwMode="auto">
            <a:xfrm>
              <a:off x="2299" y="520"/>
              <a:ext cx="1362" cy="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10800" rIns="0" bIns="10800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АВТОТРАНСПОРТ, ПРИЦЕПЫ И ПОЛУПРИЦЕПЫ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29</a:t>
              </a:r>
            </a:p>
          </p:txBody>
        </p:sp>
      </p:grpSp>
      <p:grpSp>
        <p:nvGrpSpPr>
          <p:cNvPr id="227352" name="Прямоугольник 14"/>
          <p:cNvGrpSpPr>
            <a:grpSpLocks/>
          </p:cNvGrpSpPr>
          <p:nvPr/>
        </p:nvGrpSpPr>
        <p:grpSpPr bwMode="auto">
          <a:xfrm>
            <a:off x="5299075" y="3752850"/>
            <a:ext cx="962025" cy="1162050"/>
            <a:chOff x="2266" y="488"/>
            <a:chExt cx="1428" cy="2572"/>
          </a:xfrm>
        </p:grpSpPr>
        <p:pic>
          <p:nvPicPr>
            <p:cNvPr id="227383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384" name="Text Box 8"/>
            <p:cNvSpPr txBox="1">
              <a:spLocks noChangeArrowheads="1"/>
            </p:cNvSpPr>
            <p:nvPr/>
          </p:nvSpPr>
          <p:spPr bwMode="auto">
            <a:xfrm>
              <a:off x="2299" y="520"/>
              <a:ext cx="1362" cy="1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10800" rIns="18000" bIns="10800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МАШИНЫ И ОБОРУДОВАНИЕ, НЕВКЛЮЧЕННЫЕ В ДР. ГРУПИРОВКИ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28</a:t>
              </a:r>
            </a:p>
          </p:txBody>
        </p:sp>
      </p:grpSp>
      <p:grpSp>
        <p:nvGrpSpPr>
          <p:cNvPr id="227353" name="Прямоугольник 14"/>
          <p:cNvGrpSpPr>
            <a:grpSpLocks/>
          </p:cNvGrpSpPr>
          <p:nvPr/>
        </p:nvGrpSpPr>
        <p:grpSpPr bwMode="auto">
          <a:xfrm>
            <a:off x="6281738" y="3744913"/>
            <a:ext cx="911225" cy="1169987"/>
            <a:chOff x="2266" y="488"/>
            <a:chExt cx="1428" cy="2572"/>
          </a:xfrm>
        </p:grpSpPr>
        <p:pic>
          <p:nvPicPr>
            <p:cNvPr id="227381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382" name="Text Box 8"/>
            <p:cNvSpPr txBox="1">
              <a:spLocks noChangeArrowheads="1"/>
            </p:cNvSpPr>
            <p:nvPr/>
          </p:nvSpPr>
          <p:spPr bwMode="auto">
            <a:xfrm>
              <a:off x="2298" y="519"/>
              <a:ext cx="1364" cy="1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45713" rIns="18000" bIns="45713">
              <a:spAutoFit/>
            </a:bodyPr>
            <a:lstStyle/>
            <a:p>
              <a:pPr algn="ctr"/>
              <a:endParaRPr lang="ru-RU" sz="700" b="1">
                <a:solidFill>
                  <a:srgbClr val="000099"/>
                </a:solidFill>
              </a:endParaRP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ОБОРУДОВАНИЕ ЭЛЕКТРИЧЕСКОЕ 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27</a:t>
              </a:r>
            </a:p>
          </p:txBody>
        </p:sp>
      </p:grpSp>
      <p:grpSp>
        <p:nvGrpSpPr>
          <p:cNvPr id="227354" name="Прямоугольник 14"/>
          <p:cNvGrpSpPr>
            <a:grpSpLocks/>
          </p:cNvGrpSpPr>
          <p:nvPr/>
        </p:nvGrpSpPr>
        <p:grpSpPr bwMode="auto">
          <a:xfrm>
            <a:off x="7237413" y="3527425"/>
            <a:ext cx="1022350" cy="1209675"/>
            <a:chOff x="2266" y="488"/>
            <a:chExt cx="1428" cy="2572"/>
          </a:xfrm>
        </p:grpSpPr>
        <p:pic>
          <p:nvPicPr>
            <p:cNvPr id="227379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380" name="Text Box 8"/>
            <p:cNvSpPr txBox="1">
              <a:spLocks noChangeArrowheads="1"/>
            </p:cNvSpPr>
            <p:nvPr/>
          </p:nvSpPr>
          <p:spPr bwMode="auto">
            <a:xfrm>
              <a:off x="2297" y="518"/>
              <a:ext cx="1366" cy="1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0" rIns="18000" bIns="45713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ОБОРУДОВАНИЕ КОМПЬЮТЕРНОЕ ЭЛЕКТРОННОЕ И ОПТИЧЕСКОЕ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26</a:t>
              </a:r>
            </a:p>
          </p:txBody>
        </p:sp>
      </p:grpSp>
      <p:grpSp>
        <p:nvGrpSpPr>
          <p:cNvPr id="227355" name="Прямоугольник 14"/>
          <p:cNvGrpSpPr>
            <a:grpSpLocks/>
          </p:cNvGrpSpPr>
          <p:nvPr/>
        </p:nvGrpSpPr>
        <p:grpSpPr bwMode="auto">
          <a:xfrm>
            <a:off x="1550988" y="3744913"/>
            <a:ext cx="931862" cy="1162050"/>
            <a:chOff x="2266" y="488"/>
            <a:chExt cx="1428" cy="2572"/>
          </a:xfrm>
        </p:grpSpPr>
        <p:pic>
          <p:nvPicPr>
            <p:cNvPr id="227377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378" name="Text Box 8"/>
            <p:cNvSpPr txBox="1">
              <a:spLocks noChangeArrowheads="1"/>
            </p:cNvSpPr>
            <p:nvPr/>
          </p:nvSpPr>
          <p:spPr bwMode="auto">
            <a:xfrm>
              <a:off x="2298" y="520"/>
              <a:ext cx="1364" cy="1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000" tIns="45713" rIns="54000" bIns="45713">
              <a:spAutoFit/>
            </a:bodyPr>
            <a:lstStyle/>
            <a:p>
              <a:pPr algn="ctr"/>
              <a:endParaRPr lang="ru-RU" sz="700" b="1">
                <a:solidFill>
                  <a:srgbClr val="000099"/>
                </a:solidFill>
              </a:endParaRP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ИНСТРУМЕНТЫ МУЗЫКАЛЬНЫЕ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32.2</a:t>
              </a:r>
            </a:p>
          </p:txBody>
        </p:sp>
      </p:grpSp>
      <p:grpSp>
        <p:nvGrpSpPr>
          <p:cNvPr id="227356" name="Прямоугольник 14"/>
          <p:cNvGrpSpPr>
            <a:grpSpLocks/>
          </p:cNvGrpSpPr>
          <p:nvPr/>
        </p:nvGrpSpPr>
        <p:grpSpPr bwMode="auto">
          <a:xfrm>
            <a:off x="495300" y="3001963"/>
            <a:ext cx="1014413" cy="1162050"/>
            <a:chOff x="2266" y="488"/>
            <a:chExt cx="1428" cy="2572"/>
          </a:xfrm>
        </p:grpSpPr>
        <p:pic>
          <p:nvPicPr>
            <p:cNvPr id="227375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376" name="Text Box 8"/>
            <p:cNvSpPr txBox="1">
              <a:spLocks noChangeArrowheads="1"/>
            </p:cNvSpPr>
            <p:nvPr/>
          </p:nvSpPr>
          <p:spPr bwMode="auto">
            <a:xfrm>
              <a:off x="2298" y="520"/>
              <a:ext cx="1364" cy="9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54000" tIns="45713" rIns="54000" bIns="45713">
              <a:spAutoFit/>
            </a:bodyPr>
            <a:lstStyle/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ТОВАРЫ СПОРТИВНЫЕ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32.3</a:t>
              </a:r>
            </a:p>
          </p:txBody>
        </p:sp>
      </p:grpSp>
      <p:pic>
        <p:nvPicPr>
          <p:cNvPr id="227357" name="Picture 12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49875" y="1620838"/>
            <a:ext cx="869950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58" name="Picture 12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81738" y="1595438"/>
            <a:ext cx="9144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59" name="Picture 12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64400" y="1649413"/>
            <a:ext cx="974725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7360" name="Прямоугольник 14"/>
          <p:cNvGrpSpPr>
            <a:grpSpLocks/>
          </p:cNvGrpSpPr>
          <p:nvPr/>
        </p:nvGrpSpPr>
        <p:grpSpPr bwMode="auto">
          <a:xfrm>
            <a:off x="495300" y="1820863"/>
            <a:ext cx="1014413" cy="1147762"/>
            <a:chOff x="2266" y="488"/>
            <a:chExt cx="1428" cy="2572"/>
          </a:xfrm>
        </p:grpSpPr>
        <p:pic>
          <p:nvPicPr>
            <p:cNvPr id="227373" name="Прямоугольник 14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66" y="488"/>
              <a:ext cx="1428" cy="2572"/>
            </a:xfrm>
            <a:prstGeom prst="rect">
              <a:avLst/>
            </a:prstGeom>
            <a:solidFill>
              <a:srgbClr val="DE00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27374" name="Text Box 8"/>
            <p:cNvSpPr txBox="1">
              <a:spLocks noChangeArrowheads="1"/>
            </p:cNvSpPr>
            <p:nvPr/>
          </p:nvSpPr>
          <p:spPr bwMode="auto">
            <a:xfrm>
              <a:off x="2298" y="520"/>
              <a:ext cx="1364" cy="1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10800" rIns="0" bIns="10800">
              <a:spAutoFit/>
            </a:bodyPr>
            <a:lstStyle/>
            <a:p>
              <a:pPr algn="ctr"/>
              <a:endParaRPr lang="ru-RU" sz="700" b="1">
                <a:solidFill>
                  <a:srgbClr val="000099"/>
                </a:solidFill>
              </a:endParaRP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ПРИСПОСОБЛЕНИЯ ОРТОПЕДИЧЕСКИЕ</a:t>
              </a:r>
            </a:p>
            <a:p>
              <a:pPr algn="ctr"/>
              <a:r>
                <a:rPr lang="ru-RU" sz="700" b="1">
                  <a:solidFill>
                    <a:srgbClr val="000099"/>
                  </a:solidFill>
                </a:rPr>
                <a:t>КОД 32.50.22.120</a:t>
              </a:r>
            </a:p>
          </p:txBody>
        </p:sp>
      </p:grpSp>
      <p:pic>
        <p:nvPicPr>
          <p:cNvPr id="227361" name="Picture 12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259638" y="2876550"/>
            <a:ext cx="976312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62" name="Picture 13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264400" y="4081463"/>
            <a:ext cx="97155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63" name="Picture 13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302375" y="4321175"/>
            <a:ext cx="86995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64" name="Picture 13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21300" y="4321175"/>
            <a:ext cx="91757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65" name="Picture 13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408488" y="4321175"/>
            <a:ext cx="849312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66" name="Picture 13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486150" y="4341813"/>
            <a:ext cx="86042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67" name="Picture 13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2524125" y="4341813"/>
            <a:ext cx="890588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68" name="Picture 136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571625" y="4341813"/>
            <a:ext cx="890588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69" name="Picture 137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17525" y="3489325"/>
            <a:ext cx="96996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70" name="Picture 138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517525" y="2359025"/>
            <a:ext cx="9699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371" name="Picture 139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1571625" y="2252663"/>
            <a:ext cx="1254125" cy="148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</p:pic>
      <p:pic>
        <p:nvPicPr>
          <p:cNvPr id="227372" name="Picture 140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5938838" y="2266950"/>
            <a:ext cx="1254125" cy="14859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 txBox="1">
            <a:spLocks noGrp="1"/>
          </p:cNvSpPr>
          <p:nvPr/>
        </p:nvSpPr>
        <p:spPr bwMode="auto">
          <a:xfrm>
            <a:off x="8393113" y="4522788"/>
            <a:ext cx="5048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71307" tIns="35653" rIns="71307" bIns="35653" anchor="ctr">
            <a:normAutofit/>
          </a:bodyPr>
          <a:lstStyle/>
          <a:p>
            <a:pPr algn="ctr" defTabSz="814388">
              <a:lnSpc>
                <a:spcPts val="1875"/>
              </a:lnSpc>
              <a:defRPr/>
            </a:pPr>
            <a:fld id="{D16C6D4C-44FC-425D-825C-364E6D789C6C}" type="slidenum">
              <a:rPr lang="ru-RU" b="1">
                <a:solidFill>
                  <a:schemeClr val="bg1"/>
                </a:solidFill>
                <a:latin typeface="+mn-lt"/>
              </a:rPr>
              <a:pPr algn="ctr" defTabSz="814388">
                <a:lnSpc>
                  <a:spcPts val="1875"/>
                </a:lnSpc>
                <a:defRPr/>
              </a:pPr>
              <a:t>6</a:t>
            </a:fld>
            <a:endParaRPr lang="ru-RU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9380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pic>
        <p:nvPicPr>
          <p:cNvPr id="229381" name="Изображение 10" descr="FNS_vizitka_for_rukovodstv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25438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8"/>
          <p:cNvSpPr/>
          <p:nvPr/>
        </p:nvSpPr>
        <p:spPr>
          <a:xfrm>
            <a:off x="1195388" y="79375"/>
            <a:ext cx="7559675" cy="473075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r>
              <a:rPr lang="ru-RU" sz="1600" b="1">
                <a:solidFill>
                  <a:srgbClr val="0000CC"/>
                </a:solidFill>
                <a:cs typeface="Arial" charset="0"/>
              </a:rPr>
              <a:t>Основополагающая нормативная база реформы порядка проведения</a:t>
            </a:r>
          </a:p>
          <a:p>
            <a:pPr algn="ctr">
              <a:defRPr/>
            </a:pPr>
            <a:r>
              <a:rPr lang="ru-RU" sz="1600" b="1">
                <a:solidFill>
                  <a:srgbClr val="0000CC"/>
                </a:solidFill>
                <a:cs typeface="Arial" charset="0"/>
              </a:rPr>
              <a:t>расчетов с обязательным применением контрольно-кассовой техники</a:t>
            </a:r>
            <a:endParaRPr lang="ru-RU" sz="1600" b="1">
              <a:solidFill>
                <a:srgbClr val="005AA9"/>
              </a:solidFill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63110" y="829727"/>
            <a:ext cx="2344441" cy="41332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26" tIns="45713" rIns="91426" bIns="45713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  </a:t>
            </a: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Базовый Федеральный закон</a:t>
            </a:r>
          </a:p>
          <a:p>
            <a:pPr algn="ctr">
              <a:defRPr/>
            </a:pP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от 22.05.2003 № 54-ФЗ  (действующая</a:t>
            </a:r>
          </a:p>
          <a:p>
            <a:pPr algn="ctr">
              <a:defRPr/>
            </a:pP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редакция на сегодня – от 25.12.2018)</a:t>
            </a:r>
            <a:r>
              <a:rPr lang="ru-RU" sz="1600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  </a:t>
            </a:r>
          </a:p>
        </p:txBody>
      </p:sp>
      <p:sp>
        <p:nvSpPr>
          <p:cNvPr id="5" name="Прямоугольник 14"/>
          <p:cNvSpPr/>
          <p:nvPr/>
        </p:nvSpPr>
        <p:spPr>
          <a:xfrm>
            <a:off x="3617507" y="829727"/>
            <a:ext cx="2408178" cy="41332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26" tIns="45713" rIns="91426" bIns="45713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Федеральный закон</a:t>
            </a:r>
          </a:p>
          <a:p>
            <a:pPr algn="ctr">
              <a:defRPr/>
            </a:pP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от 03.07.2016 № 290-ФЗ (действующая редакция на сегодня – от 03.07.2018)</a:t>
            </a:r>
          </a:p>
        </p:txBody>
      </p:sp>
      <p:sp>
        <p:nvSpPr>
          <p:cNvPr id="6" name="Прямоугольник 14"/>
          <p:cNvSpPr/>
          <p:nvPr/>
        </p:nvSpPr>
        <p:spPr>
          <a:xfrm>
            <a:off x="5978868" y="830271"/>
            <a:ext cx="2331204" cy="413266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26" tIns="45713" rIns="91426" bIns="45713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Федеральный закон</a:t>
            </a:r>
          </a:p>
          <a:p>
            <a:pPr algn="ctr">
              <a:defRPr/>
            </a:pPr>
            <a:r>
              <a:rPr lang="ru-RU" b="1">
                <a:solidFill>
                  <a:srgbClr val="DE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от 03.07.2018 № 192-ФЗ</a:t>
            </a:r>
          </a:p>
        </p:txBody>
      </p:sp>
      <p:sp>
        <p:nvSpPr>
          <p:cNvPr id="229392" name="AutoShape 30"/>
          <p:cNvSpPr>
            <a:spLocks noChangeArrowheads="1"/>
          </p:cNvSpPr>
          <p:nvPr/>
        </p:nvSpPr>
        <p:spPr bwMode="auto">
          <a:xfrm>
            <a:off x="1387475" y="2228850"/>
            <a:ext cx="2049463" cy="25733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defTabSz="914400"/>
            <a:r>
              <a:rPr lang="ru-RU" sz="1200" b="1">
                <a:solidFill>
                  <a:schemeClr val="hlink"/>
                </a:solidFill>
                <a:latin typeface="Times New Roman" pitchFamily="18" charset="0"/>
              </a:rPr>
              <a:t>Определяет правила применения ККТ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  <a:latin typeface="Times New Roman" pitchFamily="18" charset="0"/>
              </a:rPr>
              <a:t>при осуществлении расчетов в РФ и цели установления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  <a:latin typeface="Times New Roman" pitchFamily="18" charset="0"/>
              </a:rPr>
              <a:t>таких правил.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  <a:latin typeface="Times New Roman" pitchFamily="18" charset="0"/>
              </a:rPr>
              <a:t>Содержит исключения из общеустановленных правил, права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  <a:latin typeface="Times New Roman" pitchFamily="18" charset="0"/>
              </a:rPr>
              <a:t>и обязанности пользователей ККТ, налоговых органов.</a:t>
            </a:r>
            <a:endParaRPr lang="ru-RU" sz="1200" b="1">
              <a:latin typeface="Times New Roman" pitchFamily="18" charset="0"/>
            </a:endParaRPr>
          </a:p>
        </p:txBody>
      </p:sp>
      <p:sp>
        <p:nvSpPr>
          <p:cNvPr id="229393" name="AutoShape 31"/>
          <p:cNvSpPr>
            <a:spLocks noChangeArrowheads="1"/>
          </p:cNvSpPr>
          <p:nvPr/>
        </p:nvSpPr>
        <p:spPr bwMode="auto">
          <a:xfrm>
            <a:off x="3730625" y="1984375"/>
            <a:ext cx="2178050" cy="28178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0" tIns="10800" rIns="0" bIns="10800" anchor="ctr"/>
          <a:lstStyle/>
          <a:p>
            <a:pPr algn="ctr" defTabSz="914400"/>
            <a:r>
              <a:rPr lang="ru-RU" sz="1200" b="1">
                <a:solidFill>
                  <a:schemeClr val="hlink"/>
                </a:solidFill>
              </a:rPr>
              <a:t>Со вступления в силу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</a:rPr>
              <a:t>15 июля 2016 года началась реформа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</a:rPr>
              <a:t>по порядку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</a:rPr>
              <a:t>применения ККТ</a:t>
            </a:r>
            <a:r>
              <a:rPr lang="ru-RU" sz="1100" b="1">
                <a:solidFill>
                  <a:schemeClr val="hlink"/>
                </a:solidFill>
              </a:rPr>
              <a:t>.</a:t>
            </a:r>
          </a:p>
          <a:p>
            <a:pPr algn="ctr" defTabSz="914400"/>
            <a:r>
              <a:rPr lang="ru-RU" sz="1200" b="1">
                <a:solidFill>
                  <a:schemeClr val="hlink"/>
                </a:solidFill>
              </a:rPr>
              <a:t>Внесены масштабные изменения в 54-ФЗ, крупные изменения в КоАП РФ, поправки в законы о налоговых органах, о платежных агентах, о НПС. Устанавливает поэтапные сроки внедрения реформы.  </a:t>
            </a:r>
          </a:p>
        </p:txBody>
      </p:sp>
      <p:sp>
        <p:nvSpPr>
          <p:cNvPr id="229394" name="AutoShape 33"/>
          <p:cNvSpPr>
            <a:spLocks noChangeArrowheads="1"/>
          </p:cNvSpPr>
          <p:nvPr/>
        </p:nvSpPr>
        <p:spPr bwMode="auto">
          <a:xfrm>
            <a:off x="6089650" y="1344613"/>
            <a:ext cx="2101850" cy="35861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18000" tIns="36000" rIns="18000" bIns="10800" anchor="ctr"/>
          <a:lstStyle/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Внесен крупный пакет технических изменений</a:t>
            </a:r>
          </a:p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в </a:t>
            </a:r>
            <a:r>
              <a:rPr lang="ru-RU" sz="1200" b="1">
                <a:solidFill>
                  <a:schemeClr val="hlink"/>
                </a:solidFill>
              </a:rPr>
              <a:t>54-ФЗ и 290-ФЗ</a:t>
            </a:r>
            <a:r>
              <a:rPr lang="ru-RU" sz="1100" b="1">
                <a:solidFill>
                  <a:schemeClr val="hlink"/>
                </a:solidFill>
              </a:rPr>
              <a:t>, необходимость которых была выработана по итогам 1 и 2 этапов реформы.</a:t>
            </a:r>
          </a:p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Обязанность применения ККТ распространена на все виды безналичных расчетов, проводимых</a:t>
            </a:r>
          </a:p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с гражданами.</a:t>
            </a:r>
          </a:p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Расширены перечни видов деятельности </a:t>
            </a:r>
          </a:p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(по специфике и на ПСН), при которых ККТ может не применяться.</a:t>
            </a:r>
          </a:p>
          <a:p>
            <a:pPr algn="ctr" defTabSz="914400"/>
            <a:r>
              <a:rPr lang="ru-RU" sz="1100" b="1">
                <a:solidFill>
                  <a:schemeClr val="hlink"/>
                </a:solidFill>
              </a:rPr>
              <a:t>Обязанность применения ККТ с 1 июля 2019 года</a:t>
            </a:r>
            <a:r>
              <a:rPr lang="ru-RU" sz="1100"/>
              <a:t> </a:t>
            </a:r>
            <a:r>
              <a:rPr lang="ru-RU" sz="1100" b="1">
                <a:solidFill>
                  <a:schemeClr val="hlink"/>
                </a:solidFill>
              </a:rPr>
              <a:t>введена на транспорте общего пользования.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 txBox="1">
            <a:spLocks noGrp="1"/>
          </p:cNvSpPr>
          <p:nvPr/>
        </p:nvSpPr>
        <p:spPr bwMode="auto">
          <a:xfrm>
            <a:off x="8393113" y="4522788"/>
            <a:ext cx="5048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71307" tIns="35653" rIns="71307" bIns="35653" anchor="ctr">
            <a:normAutofit/>
          </a:bodyPr>
          <a:lstStyle/>
          <a:p>
            <a:pPr algn="ctr" defTabSz="814388">
              <a:lnSpc>
                <a:spcPts val="1875"/>
              </a:lnSpc>
              <a:defRPr/>
            </a:pPr>
            <a:fld id="{476027F3-749E-413C-AB38-87923DED6FF8}" type="slidenum">
              <a:rPr lang="ru-RU" b="1">
                <a:solidFill>
                  <a:schemeClr val="bg1"/>
                </a:solidFill>
                <a:latin typeface="+mn-lt"/>
              </a:rPr>
              <a:pPr algn="ctr" defTabSz="814388">
                <a:lnSpc>
                  <a:spcPts val="1875"/>
                </a:lnSpc>
                <a:defRPr/>
              </a:pPr>
              <a:t>7</a:t>
            </a:fld>
            <a:endParaRPr lang="ru-RU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1428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pic>
        <p:nvPicPr>
          <p:cNvPr id="231429" name="Изображение 10" descr="FNS_vizitka_for_rukovodstv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25438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8"/>
          <p:cNvSpPr/>
          <p:nvPr/>
        </p:nvSpPr>
        <p:spPr>
          <a:xfrm>
            <a:off x="1195388" y="79375"/>
            <a:ext cx="7559675" cy="473075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r>
              <a:rPr lang="ru-RU" sz="1800" b="1">
                <a:solidFill>
                  <a:srgbClr val="0000CC"/>
                </a:solidFill>
                <a:cs typeface="Arial" charset="0"/>
              </a:rPr>
              <a:t>Федеральным законом № 192-ФЗ изменено понятие расчет</a:t>
            </a:r>
            <a:endParaRPr lang="ru-RU" sz="1800" b="1">
              <a:solidFill>
                <a:srgbClr val="005AA9"/>
              </a:solidFill>
              <a:cs typeface="Arial" charset="0"/>
            </a:endParaRPr>
          </a:p>
        </p:txBody>
      </p:sp>
      <p:sp>
        <p:nvSpPr>
          <p:cNvPr id="231431" name="AutoShape 33"/>
          <p:cNvSpPr>
            <a:spLocks noChangeArrowheads="1"/>
          </p:cNvSpPr>
          <p:nvPr/>
        </p:nvSpPr>
        <p:spPr bwMode="auto">
          <a:xfrm>
            <a:off x="1346200" y="884238"/>
            <a:ext cx="6840538" cy="39846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18000" tIns="36000" rIns="18000" bIns="10800" anchor="ctr"/>
          <a:lstStyle/>
          <a:p>
            <a:pPr algn="ctr" defTabSz="914400"/>
            <a:r>
              <a:rPr lang="ru-RU" b="1">
                <a:solidFill>
                  <a:srgbClr val="000000"/>
                </a:solidFill>
              </a:rPr>
              <a:t>Расчет</a:t>
            </a:r>
            <a:r>
              <a:rPr lang="ru-RU">
                <a:solidFill>
                  <a:srgbClr val="000000"/>
                </a:solidFill>
              </a:rPr>
              <a:t> - </a:t>
            </a:r>
            <a:r>
              <a:rPr lang="ru-RU" b="1">
                <a:solidFill>
                  <a:srgbClr val="000000"/>
                </a:solidFill>
              </a:rPr>
              <a:t>прием (получение) и выплата</a:t>
            </a:r>
            <a:r>
              <a:rPr lang="ru-RU">
                <a:solidFill>
                  <a:srgbClr val="000000"/>
                </a:solidFill>
              </a:rPr>
              <a:t> </a:t>
            </a:r>
            <a:r>
              <a:rPr lang="ru-RU" b="1">
                <a:solidFill>
                  <a:srgbClr val="000000"/>
                </a:solidFill>
              </a:rPr>
              <a:t>денежных средств наличными деньгами и (или) </a:t>
            </a:r>
            <a:r>
              <a:rPr lang="ru-RU" b="1" u="sng">
                <a:solidFill>
                  <a:srgbClr val="DE0000"/>
                </a:solidFill>
              </a:rPr>
              <a:t>в безналичном порядке</a:t>
            </a:r>
            <a:r>
              <a:rPr lang="ru-RU" b="1">
                <a:solidFill>
                  <a:srgbClr val="000000"/>
                </a:solidFill>
              </a:rPr>
              <a:t> за товары, работы, услуги</a:t>
            </a:r>
            <a:r>
              <a:rPr lang="ru-RU">
                <a:solidFill>
                  <a:srgbClr val="000000"/>
                </a:solidFill>
              </a:rPr>
              <a:t>, прием ставок, интерактивных ставок </a:t>
            </a:r>
            <a:r>
              <a:rPr lang="ru-RU"/>
              <a:t>и выплата денежных средств в виде выигрыша при осуществлении деятельности по организации и проведению азартных игр, а также прием денежных средств при реализации лотерейных билетов, электронных лотерейных билетов, приеме лотерейных ставок и выплате денежных средств в виде выигрыша…</a:t>
            </a:r>
            <a:endParaRPr lang="ru-RU">
              <a:solidFill>
                <a:srgbClr val="000000"/>
              </a:solidFill>
            </a:endParaRPr>
          </a:p>
          <a:p>
            <a:pPr algn="ctr" defTabSz="914400"/>
            <a:endParaRPr lang="ru-RU" u="sng">
              <a:solidFill>
                <a:srgbClr val="000000"/>
              </a:solidFill>
            </a:endParaRPr>
          </a:p>
          <a:p>
            <a:pPr algn="ctr" defTabSz="914400"/>
            <a:r>
              <a:rPr lang="ru-RU">
                <a:solidFill>
                  <a:srgbClr val="000000"/>
                </a:solidFill>
              </a:rPr>
              <a:t>В целях настоящего Федерального закона под расчетами понимаются также прием (получение) и </a:t>
            </a:r>
            <a:r>
              <a:rPr lang="ru-RU" b="1">
                <a:solidFill>
                  <a:srgbClr val="000000"/>
                </a:solidFill>
              </a:rPr>
              <a:t>выплата денежных средств в виде предварительной оплаты и (или) авансов, зачет и возврат предварительной оплаты и (или) авансов, предоставление и погашение займов для оплаты товаров, работ, услуг</a:t>
            </a:r>
            <a:endParaRPr lang="ru-RU">
              <a:solidFill>
                <a:srgbClr val="000000"/>
              </a:solidFill>
            </a:endParaRPr>
          </a:p>
          <a:p>
            <a:pPr algn="ctr" defTabSz="914400"/>
            <a:r>
              <a:rPr lang="ru-RU">
                <a:solidFill>
                  <a:srgbClr val="000000"/>
                </a:solidFill>
              </a:rPr>
              <a:t>(включая осуществление ломбардами кредитования граждан под залог принадлежащих гражданам вещей и деятельности по хранению вещей) либо предоставление или получение иного встречного предоставления</a:t>
            </a:r>
          </a:p>
          <a:p>
            <a:pPr algn="ctr" defTabSz="914400"/>
            <a:r>
              <a:rPr lang="ru-RU">
                <a:solidFill>
                  <a:srgbClr val="000000"/>
                </a:solidFill>
              </a:rPr>
              <a:t>за товары, работы, услуги.</a:t>
            </a:r>
          </a:p>
          <a:p>
            <a:pPr algn="ctr" defTabSz="914400"/>
            <a:endParaRPr lang="ru-RU" sz="1100" b="1">
              <a:solidFill>
                <a:schemeClr val="hlink"/>
              </a:solidFill>
            </a:endParaRPr>
          </a:p>
        </p:txBody>
      </p:sp>
      <p:sp>
        <p:nvSpPr>
          <p:cNvPr id="231432" name="WordArt 16"/>
          <p:cNvSpPr>
            <a:spLocks noChangeArrowheads="1" noChangeShapeType="1" noTextEdit="1"/>
          </p:cNvSpPr>
          <p:nvPr/>
        </p:nvSpPr>
        <p:spPr bwMode="auto">
          <a:xfrm>
            <a:off x="2743200" y="552450"/>
            <a:ext cx="3657600" cy="31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вступил в силу с 3 июля 2018 года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 txBox="1">
            <a:spLocks noGrp="1"/>
          </p:cNvSpPr>
          <p:nvPr/>
        </p:nvSpPr>
        <p:spPr bwMode="auto">
          <a:xfrm>
            <a:off x="8393113" y="4522788"/>
            <a:ext cx="5048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71307" tIns="35653" rIns="71307" bIns="35653" anchor="ctr">
            <a:normAutofit/>
          </a:bodyPr>
          <a:lstStyle/>
          <a:p>
            <a:pPr algn="ctr" defTabSz="814388">
              <a:lnSpc>
                <a:spcPts val="1875"/>
              </a:lnSpc>
              <a:defRPr/>
            </a:pPr>
            <a:fld id="{E9D14BAF-A6BA-4CB2-8384-E24B8076F443}" type="slidenum">
              <a:rPr lang="ru-RU" b="1">
                <a:solidFill>
                  <a:schemeClr val="bg1"/>
                </a:solidFill>
                <a:latin typeface="+mn-lt"/>
              </a:rPr>
              <a:pPr algn="ctr" defTabSz="814388">
                <a:lnSpc>
                  <a:spcPts val="1875"/>
                </a:lnSpc>
                <a:defRPr/>
              </a:pPr>
              <a:t>8</a:t>
            </a:fld>
            <a:endParaRPr lang="ru-RU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3476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pic>
        <p:nvPicPr>
          <p:cNvPr id="233477" name="Изображение 10" descr="FNS_vizitka_for_rukovodstv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25438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8"/>
          <p:cNvSpPr/>
          <p:nvPr/>
        </p:nvSpPr>
        <p:spPr>
          <a:xfrm>
            <a:off x="1195388" y="79375"/>
            <a:ext cx="7702550" cy="473075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r>
              <a:rPr lang="ru-RU" sz="1800" b="1">
                <a:solidFill>
                  <a:schemeClr val="hlink"/>
                </a:solidFill>
                <a:cs typeface="Arial" charset="0"/>
              </a:rPr>
              <a:t>При толковании нового понятия «расчет» следует иметь в виду</a:t>
            </a:r>
          </a:p>
        </p:txBody>
      </p:sp>
      <p:sp>
        <p:nvSpPr>
          <p:cNvPr id="233479" name="AutoShape 33"/>
          <p:cNvSpPr>
            <a:spLocks noChangeArrowheads="1"/>
          </p:cNvSpPr>
          <p:nvPr/>
        </p:nvSpPr>
        <p:spPr bwMode="auto">
          <a:xfrm>
            <a:off x="1346200" y="884238"/>
            <a:ext cx="6840538" cy="39846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18000" tIns="36000" rIns="18000" bIns="10800" anchor="ctr"/>
          <a:lstStyle/>
          <a:p>
            <a:pPr algn="ctr" defTabSz="914400"/>
            <a:r>
              <a:rPr lang="ru-RU" sz="1600" b="1">
                <a:solidFill>
                  <a:srgbClr val="FF0000"/>
                </a:solidFill>
              </a:rPr>
              <a:t>ККТ не применяется при:</a:t>
            </a:r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оплате услуг, полученных от физического лица</a:t>
            </a:r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по договорам ГПХ;</a:t>
            </a:r>
            <a:endParaRPr lang="en-US" sz="1600" b="1">
              <a:solidFill>
                <a:schemeClr val="hlink"/>
              </a:solidFill>
            </a:endParaRPr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выдаче сотруднику организации</a:t>
            </a:r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заработной платы, материальной помощи;</a:t>
            </a:r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выдаче денежных средств под отчет и возврат их сотрудником обратно в организацию.</a:t>
            </a:r>
          </a:p>
          <a:p>
            <a:pPr algn="ctr" defTabSz="914400"/>
            <a:endParaRPr lang="ru-RU" sz="1600" b="1">
              <a:solidFill>
                <a:schemeClr val="hlink"/>
              </a:solidFill>
            </a:endParaRPr>
          </a:p>
          <a:p>
            <a:pPr algn="ctr" defTabSz="914400"/>
            <a:r>
              <a:rPr lang="ru-RU" sz="1600" b="1">
                <a:solidFill>
                  <a:srgbClr val="FF0000"/>
                </a:solidFill>
              </a:rPr>
              <a:t>С 1 июля 2019 года Федеральным законом № 54-ФЗ предусмотрено пробитие 1-го кассового чека</a:t>
            </a:r>
          </a:p>
          <a:p>
            <a:pPr algn="ctr" defTabSz="914400"/>
            <a:r>
              <a:rPr lang="ru-RU" sz="1600" b="1">
                <a:solidFill>
                  <a:srgbClr val="FF0000"/>
                </a:solidFill>
              </a:rPr>
              <a:t>при расчетах между организациями и ИП</a:t>
            </a:r>
          </a:p>
          <a:p>
            <a:pPr algn="ctr" defTabSz="914400"/>
            <a:r>
              <a:rPr lang="ru-RU" sz="1600" b="1">
                <a:solidFill>
                  <a:schemeClr val="hlink"/>
                </a:solidFill>
              </a:rPr>
              <a:t>(при этом, ККТ применяется только лицом, которое продает товары, оказывает услуги, а кассовый чек должен содержать дополнительные реквизиты покупателя).</a:t>
            </a:r>
          </a:p>
          <a:p>
            <a:pPr algn="ctr" defTabSz="914400"/>
            <a:r>
              <a:rPr lang="ru-RU" sz="1600" b="1">
                <a:solidFill>
                  <a:srgbClr val="DE0000"/>
                </a:solidFill>
              </a:rPr>
              <a:t>письмо ФНС от 10.08.2018</a:t>
            </a:r>
            <a:r>
              <a:rPr lang="en-US" sz="1600" b="1">
                <a:solidFill>
                  <a:srgbClr val="DE0000"/>
                </a:solidFill>
              </a:rPr>
              <a:t> </a:t>
            </a:r>
            <a:r>
              <a:rPr lang="ru-RU" sz="1600" b="1">
                <a:solidFill>
                  <a:srgbClr val="DE0000"/>
                </a:solidFill>
              </a:rPr>
              <a:t>№</a:t>
            </a:r>
            <a:r>
              <a:rPr lang="en-US" sz="1600" b="1">
                <a:solidFill>
                  <a:srgbClr val="DE0000"/>
                </a:solidFill>
              </a:rPr>
              <a:t> </a:t>
            </a:r>
            <a:r>
              <a:rPr lang="ru-RU" sz="1600" b="1">
                <a:solidFill>
                  <a:srgbClr val="DE0000"/>
                </a:solidFill>
              </a:rPr>
              <a:t>АС-4-20/15566</a:t>
            </a:r>
            <a:r>
              <a:rPr lang="en-US" sz="1600" b="1">
                <a:solidFill>
                  <a:srgbClr val="DE0000"/>
                </a:solidFill>
              </a:rPr>
              <a:t>@</a:t>
            </a:r>
            <a:endParaRPr lang="ru-RU" sz="1600" b="1">
              <a:solidFill>
                <a:srgbClr val="DE0000"/>
              </a:solidFill>
            </a:endParaRPr>
          </a:p>
          <a:p>
            <a:pPr algn="ctr" defTabSz="914400"/>
            <a:endParaRPr lang="ru-RU" sz="1600" b="1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7513" y="663575"/>
            <a:ext cx="311150" cy="454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79375"/>
            <a:ext cx="9144000" cy="576263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 defTabSz="3566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1188" name="Номер слайда 5"/>
          <p:cNvSpPr txBox="1">
            <a:spLocks noGrp="1"/>
          </p:cNvSpPr>
          <p:nvPr/>
        </p:nvSpPr>
        <p:spPr bwMode="auto">
          <a:xfrm>
            <a:off x="8393113" y="4522788"/>
            <a:ext cx="504825" cy="5127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71307" tIns="35653" rIns="71307" bIns="35653" anchor="ctr">
            <a:normAutofit/>
          </a:bodyPr>
          <a:lstStyle/>
          <a:p>
            <a:pPr algn="ctr" defTabSz="814388">
              <a:lnSpc>
                <a:spcPts val="1875"/>
              </a:lnSpc>
              <a:defRPr/>
            </a:pPr>
            <a:fld id="{0F0F6723-4092-4BD4-A004-5B08C522F41E}" type="slidenum">
              <a:rPr lang="ru-RU" b="1">
                <a:solidFill>
                  <a:schemeClr val="bg1"/>
                </a:solidFill>
                <a:latin typeface="+mn-lt"/>
              </a:rPr>
              <a:pPr algn="ctr" defTabSz="814388">
                <a:lnSpc>
                  <a:spcPts val="1875"/>
                </a:lnSpc>
                <a:defRPr/>
              </a:pPr>
              <a:t>9</a:t>
            </a:fld>
            <a:endParaRPr lang="ru-RU" b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35524" name="Rectangle 5"/>
          <p:cNvSpPr>
            <a:spLocks noChangeArrowheads="1"/>
          </p:cNvSpPr>
          <p:nvPr/>
        </p:nvSpPr>
        <p:spPr bwMode="auto">
          <a:xfrm>
            <a:off x="0" y="52546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6" tIns="45713" rIns="91426" bIns="45713" anchor="ctr">
            <a:spAutoFit/>
          </a:bodyPr>
          <a:lstStyle/>
          <a:p>
            <a:pPr defTabSz="912813"/>
            <a:endParaRPr lang="ru-RU" altLang="ru-RU" sz="1800"/>
          </a:p>
        </p:txBody>
      </p:sp>
      <p:pic>
        <p:nvPicPr>
          <p:cNvPr id="235525" name="Изображение 10" descr="FNS_vizitka_for_rukovodstv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25438"/>
            <a:ext cx="10160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8"/>
          <p:cNvSpPr/>
          <p:nvPr/>
        </p:nvSpPr>
        <p:spPr>
          <a:xfrm>
            <a:off x="1195388" y="79375"/>
            <a:ext cx="7702550" cy="584200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3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3" rIns="91426" bIns="45713" anchor="ctr"/>
          <a:lstStyle/>
          <a:p>
            <a:pPr algn="ctr">
              <a:defRPr/>
            </a:pPr>
            <a:r>
              <a:rPr lang="ru-RU" sz="1800" b="1">
                <a:solidFill>
                  <a:schemeClr val="hlink"/>
                </a:solidFill>
                <a:cs typeface="Arial" charset="0"/>
              </a:rPr>
              <a:t>Контрольно-кассовая техника должна применяться </a:t>
            </a:r>
          </a:p>
        </p:txBody>
      </p:sp>
      <p:sp>
        <p:nvSpPr>
          <p:cNvPr id="235527" name="AutoShape 33"/>
          <p:cNvSpPr>
            <a:spLocks noChangeArrowheads="1"/>
          </p:cNvSpPr>
          <p:nvPr/>
        </p:nvSpPr>
        <p:spPr bwMode="auto">
          <a:xfrm>
            <a:off x="1346200" y="884238"/>
            <a:ext cx="6840538" cy="39846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18000" tIns="36000" rIns="18000" bIns="10800" anchor="ctr"/>
          <a:lstStyle/>
          <a:p>
            <a:pPr algn="ctr" defTabSz="914400"/>
            <a:endParaRPr lang="ru-RU" b="1">
              <a:solidFill>
                <a:schemeClr val="hlink"/>
              </a:solidFill>
            </a:endParaRP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ПРИЕМ (ПОЛУЧЕНИЕ) денежных средств</a:t>
            </a:r>
          </a:p>
          <a:p>
            <a:pPr algn="ctr" defTabSz="914400"/>
            <a:r>
              <a:rPr lang="en-US" b="1">
                <a:solidFill>
                  <a:schemeClr val="hlink"/>
                </a:solidFill>
              </a:rPr>
              <a:t>(</a:t>
            </a:r>
            <a:r>
              <a:rPr lang="ru-RU" b="1">
                <a:solidFill>
                  <a:schemeClr val="hlink"/>
                </a:solidFill>
              </a:rPr>
              <a:t>наличные или электронные)</a:t>
            </a: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– за товары, работы , услуги</a:t>
            </a: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–</a:t>
            </a:r>
            <a:r>
              <a:rPr lang="ru-RU"/>
              <a:t> </a:t>
            </a:r>
            <a:r>
              <a:rPr lang="ru-RU" b="1">
                <a:solidFill>
                  <a:srgbClr val="FF1919"/>
                </a:solidFill>
              </a:rPr>
              <a:t>ставки (лотерейные, интерактивные и т.д.)</a:t>
            </a: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–</a:t>
            </a:r>
            <a:r>
              <a:rPr lang="ru-RU"/>
              <a:t> </a:t>
            </a:r>
            <a:r>
              <a:rPr lang="ru-RU" b="1">
                <a:solidFill>
                  <a:srgbClr val="FF1919"/>
                </a:solidFill>
              </a:rPr>
              <a:t>при реализации лотерейных билетов (в том числе электронных)</a:t>
            </a: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–</a:t>
            </a:r>
            <a:r>
              <a:rPr lang="ru-RU"/>
              <a:t> </a:t>
            </a:r>
            <a:r>
              <a:rPr lang="ru-RU" b="1">
                <a:solidFill>
                  <a:srgbClr val="FF1919"/>
                </a:solidFill>
              </a:rPr>
              <a:t>в виде предварительной оплаты или авансов </a:t>
            </a:r>
          </a:p>
          <a:p>
            <a:pPr algn="ctr" defTabSz="914400"/>
            <a:endParaRPr lang="ru-RU" b="1">
              <a:solidFill>
                <a:srgbClr val="FF1919"/>
              </a:solidFill>
            </a:endParaRP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ВЫПЛАТА денежных средств (наличные или электронные)</a:t>
            </a: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–</a:t>
            </a:r>
            <a:r>
              <a:rPr lang="ru-RU"/>
              <a:t> </a:t>
            </a:r>
            <a:r>
              <a:rPr lang="ru-RU" b="1">
                <a:solidFill>
                  <a:srgbClr val="FF1919"/>
                </a:solidFill>
              </a:rPr>
              <a:t>за товары, работы , услуги</a:t>
            </a: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–</a:t>
            </a:r>
            <a:r>
              <a:rPr lang="ru-RU"/>
              <a:t> </a:t>
            </a:r>
            <a:r>
              <a:rPr lang="ru-RU" b="1">
                <a:solidFill>
                  <a:srgbClr val="FF1919"/>
                </a:solidFill>
              </a:rPr>
              <a:t>в виде выигрыша</a:t>
            </a: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–</a:t>
            </a:r>
            <a:r>
              <a:rPr lang="ru-RU"/>
              <a:t> </a:t>
            </a:r>
            <a:r>
              <a:rPr lang="ru-RU" b="1">
                <a:solidFill>
                  <a:srgbClr val="FF1919"/>
                </a:solidFill>
              </a:rPr>
              <a:t>в виде предварительной оплаты и/или авансов</a:t>
            </a:r>
            <a:r>
              <a:rPr lang="ru-RU">
                <a:solidFill>
                  <a:schemeClr val="hlink"/>
                </a:solidFill>
              </a:rPr>
              <a:t> </a:t>
            </a:r>
          </a:p>
          <a:p>
            <a:pPr algn="ctr" defTabSz="914400"/>
            <a:endParaRPr lang="ru-RU" b="1">
              <a:solidFill>
                <a:schemeClr val="hlink"/>
              </a:solidFill>
            </a:endParaRPr>
          </a:p>
          <a:p>
            <a:pPr algn="ctr" defTabSz="914400"/>
            <a:r>
              <a:rPr lang="ru-RU" b="1">
                <a:solidFill>
                  <a:schemeClr val="hlink"/>
                </a:solidFill>
              </a:rPr>
              <a:t>ПОГАШЕНИЕ</a:t>
            </a:r>
          </a:p>
          <a:p>
            <a:pPr algn="ctr" defTabSz="914400"/>
            <a:r>
              <a:rPr lang="ru-RU" b="1">
                <a:solidFill>
                  <a:srgbClr val="FF1919"/>
                </a:solidFill>
              </a:rPr>
              <a:t>– займа для оплаты товаров, работ, услуг и ломбарды</a:t>
            </a:r>
          </a:p>
          <a:p>
            <a:pPr algn="ctr" defTabSz="914400"/>
            <a:endParaRPr lang="ru-RU" b="1">
              <a:solidFill>
                <a:srgbClr val="FF1919"/>
              </a:solidFill>
            </a:endParaRPr>
          </a:p>
        </p:txBody>
      </p:sp>
      <p:sp>
        <p:nvSpPr>
          <p:cNvPr id="235528" name="WordArt 16"/>
          <p:cNvSpPr>
            <a:spLocks noChangeArrowheads="1" noChangeShapeType="1" noTextEdit="1"/>
          </p:cNvSpPr>
          <p:nvPr/>
        </p:nvSpPr>
        <p:spPr bwMode="auto">
          <a:xfrm>
            <a:off x="2979738" y="989013"/>
            <a:ext cx="3538537" cy="20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уже сегодня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нцепция АСК НДС2 Кас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6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2.xml><?xml version="1.0" encoding="utf-8"?>
<a:theme xmlns:a="http://schemas.openxmlformats.org/drawingml/2006/main" name="8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3.xml><?xml version="1.0" encoding="utf-8"?>
<a:theme xmlns:a="http://schemas.openxmlformats.org/drawingml/2006/main" name="10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4.xml><?xml version="1.0" encoding="utf-8"?>
<a:theme xmlns:a="http://schemas.openxmlformats.org/drawingml/2006/main" name="1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5.xml><?xml version="1.0" encoding="utf-8"?>
<a:theme xmlns:a="http://schemas.openxmlformats.org/drawingml/2006/main" name="2_Концепция АСК НДС2 Кас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5_Present_FNS2012_A4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1_Концепция АСК НДС2 Кас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Концепция АСК НДС2 Кас (1).thmx</Template>
  <TotalTime>18075</TotalTime>
  <Words>1655</Words>
  <Application>Microsoft Office PowerPoint</Application>
  <PresentationFormat>Экран (16:9)</PresentationFormat>
  <Paragraphs>383</Paragraphs>
  <Slides>20</Slides>
  <Notes>15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200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8" baseType="lpstr">
      <vt:lpstr>Arial</vt:lpstr>
      <vt:lpstr>Tw Cen MT</vt:lpstr>
      <vt:lpstr>+mj-lt</vt:lpstr>
      <vt:lpstr>Calibri</vt:lpstr>
      <vt:lpstr>Segoe UI Light</vt:lpstr>
      <vt:lpstr>Times New Roman</vt:lpstr>
      <vt:lpstr>Segoe UI</vt:lpstr>
      <vt:lpstr>Концепция АСК НДС2 Кас (1)</vt:lpstr>
      <vt:lpstr>Present_FNS2012_A4</vt:lpstr>
      <vt:lpstr>1_Present_FNS2012_A4</vt:lpstr>
      <vt:lpstr>2_Present_FNS2012_A4</vt:lpstr>
      <vt:lpstr>5_Present_FNS2012_A4</vt:lpstr>
      <vt:lpstr>4_Present_FNS2012_A4</vt:lpstr>
      <vt:lpstr>9_Present_FNS2012_A4</vt:lpstr>
      <vt:lpstr>1_Концепция АСК НДС2 Кас (1)</vt:lpstr>
      <vt:lpstr>3_Present_FNS2012_A4</vt:lpstr>
      <vt:lpstr>6_Present_FNS2012_A4</vt:lpstr>
      <vt:lpstr>7_Present_FNS2012_A4</vt:lpstr>
      <vt:lpstr>8_Present_FNS2012_A4</vt:lpstr>
      <vt:lpstr>10_Present_FNS2012_A4</vt:lpstr>
      <vt:lpstr>11_Present_FNS2012_A4</vt:lpstr>
      <vt:lpstr>2_Концепция АСК НДС2 Кас (1)</vt:lpstr>
      <vt:lpstr>Концепция АСК НДС2 Кас (1)</vt:lpstr>
      <vt:lpstr>Концепция АСК НДС2 Кас (1)</vt:lpstr>
      <vt:lpstr>Концепция АСК НДС2 Кас (1)</vt:lpstr>
      <vt:lpstr>Концепция АСК НДС2 Кас (1)</vt:lpstr>
      <vt:lpstr>Концепция АСК НДС2 Кас (1)</vt:lpstr>
      <vt:lpstr>Концепция АСК НДС2 Кас (1)</vt:lpstr>
      <vt:lpstr>Концепция АСК НДС2 Кас (1)</vt:lpstr>
      <vt:lpstr>Present_FNS2012_A4</vt:lpstr>
      <vt:lpstr>Present_FNS2012_A4</vt:lpstr>
      <vt:lpstr>Present_FNS2012_A4</vt:lpstr>
      <vt:lpstr>Present_FNS2012_A4</vt:lpstr>
      <vt:lpstr>Present_FNS2012_A4</vt:lpstr>
      <vt:lpstr>Present_FNS2012_A4</vt:lpstr>
      <vt:lpstr>Present_FNS2012_A4</vt:lpstr>
      <vt:lpstr>Present_FNS2012_A4</vt:lpstr>
      <vt:lpstr>Present_FNS2012_A4</vt:lpstr>
      <vt:lpstr>Present_FNS2012_A4</vt:lpstr>
      <vt:lpstr>Present_FNS2012_A4</vt:lpstr>
      <vt:lpstr>Present_FNS2012_A4</vt:lpstr>
      <vt:lpstr>Present_FNS2012_A4</vt:lpstr>
      <vt:lpstr>Present_FNS2012_A4</vt:lpstr>
      <vt:lpstr>1_Present_FNS2012_A4</vt:lpstr>
      <vt:lpstr>1_Present_FNS2012_A4</vt:lpstr>
      <vt:lpstr>1_Present_FNS2012_A4</vt:lpstr>
      <vt:lpstr>1_Present_FNS2012_A4</vt:lpstr>
      <vt:lpstr>1_Present_FNS2012_A4</vt:lpstr>
      <vt:lpstr>1_Present_FNS2012_A4</vt:lpstr>
      <vt:lpstr>1_Present_FNS2012_A4</vt:lpstr>
      <vt:lpstr>1_Present_FNS2012_A4</vt:lpstr>
      <vt:lpstr>1_Present_FNS2012_A4</vt:lpstr>
      <vt:lpstr>1_Present_FNS2012_A4</vt:lpstr>
      <vt:lpstr>1_Present_FNS2012_A4</vt:lpstr>
      <vt:lpstr>1_Present_FNS2012_A4</vt:lpstr>
      <vt:lpstr>1_Present_FNS2012_A4</vt:lpstr>
      <vt:lpstr>1_Present_FNS2012_A4</vt:lpstr>
      <vt:lpstr>2_Present_FNS2012_A4</vt:lpstr>
      <vt:lpstr>2_Present_FNS2012_A4</vt:lpstr>
      <vt:lpstr>2_Present_FNS2012_A4</vt:lpstr>
      <vt:lpstr>2_Present_FNS2012_A4</vt:lpstr>
      <vt:lpstr>2_Present_FNS2012_A4</vt:lpstr>
      <vt:lpstr>2_Present_FNS2012_A4</vt:lpstr>
      <vt:lpstr>2_Present_FNS2012_A4</vt:lpstr>
      <vt:lpstr>2_Present_FNS2012_A4</vt:lpstr>
      <vt:lpstr>2_Present_FNS2012_A4</vt:lpstr>
      <vt:lpstr>2_Present_FNS2012_A4</vt:lpstr>
      <vt:lpstr>2_Present_FNS2012_A4</vt:lpstr>
      <vt:lpstr>2_Present_FNS2012_A4</vt:lpstr>
      <vt:lpstr>2_Present_FNS2012_A4</vt:lpstr>
      <vt:lpstr>2_Present_FNS2012_A4</vt:lpstr>
      <vt:lpstr>5_Present_FNS2012_A4</vt:lpstr>
      <vt:lpstr>5_Present_FNS2012_A4</vt:lpstr>
      <vt:lpstr>5_Present_FNS2012_A4</vt:lpstr>
      <vt:lpstr>5_Present_FNS2012_A4</vt:lpstr>
      <vt:lpstr>5_Present_FNS2012_A4</vt:lpstr>
      <vt:lpstr>5_Present_FNS2012_A4</vt:lpstr>
      <vt:lpstr>5_Present_FNS2012_A4</vt:lpstr>
      <vt:lpstr>5_Present_FNS2012_A4</vt:lpstr>
      <vt:lpstr>5_Present_FNS2012_A4</vt:lpstr>
      <vt:lpstr>5_Present_FNS2012_A4</vt:lpstr>
      <vt:lpstr>5_Present_FNS2012_A4</vt:lpstr>
      <vt:lpstr>5_Present_FNS2012_A4</vt:lpstr>
      <vt:lpstr>5_Present_FNS2012_A4</vt:lpstr>
      <vt:lpstr>5_Present_FNS2012_A4</vt:lpstr>
      <vt:lpstr>4_Present_FNS2012_A4</vt:lpstr>
      <vt:lpstr>4_Present_FNS2012_A4</vt:lpstr>
      <vt:lpstr>4_Present_FNS2012_A4</vt:lpstr>
      <vt:lpstr>4_Present_FNS2012_A4</vt:lpstr>
      <vt:lpstr>4_Present_FNS2012_A4</vt:lpstr>
      <vt:lpstr>4_Present_FNS2012_A4</vt:lpstr>
      <vt:lpstr>4_Present_FNS2012_A4</vt:lpstr>
      <vt:lpstr>4_Present_FNS2012_A4</vt:lpstr>
      <vt:lpstr>4_Present_FNS2012_A4</vt:lpstr>
      <vt:lpstr>4_Present_FNS2012_A4</vt:lpstr>
      <vt:lpstr>4_Present_FNS2012_A4</vt:lpstr>
      <vt:lpstr>4_Present_FNS2012_A4</vt:lpstr>
      <vt:lpstr>4_Present_FNS2012_A4</vt:lpstr>
      <vt:lpstr>4_Present_FNS2012_A4</vt:lpstr>
      <vt:lpstr>9_Present_FNS2012_A4</vt:lpstr>
      <vt:lpstr>9_Present_FNS2012_A4</vt:lpstr>
      <vt:lpstr>9_Present_FNS2012_A4</vt:lpstr>
      <vt:lpstr>9_Present_FNS2012_A4</vt:lpstr>
      <vt:lpstr>9_Present_FNS2012_A4</vt:lpstr>
      <vt:lpstr>9_Present_FNS2012_A4</vt:lpstr>
      <vt:lpstr>9_Present_FNS2012_A4</vt:lpstr>
      <vt:lpstr>9_Present_FNS2012_A4</vt:lpstr>
      <vt:lpstr>9_Present_FNS2012_A4</vt:lpstr>
      <vt:lpstr>9_Present_FNS2012_A4</vt:lpstr>
      <vt:lpstr>9_Present_FNS2012_A4</vt:lpstr>
      <vt:lpstr>9_Present_FNS2012_A4</vt:lpstr>
      <vt:lpstr>9_Present_FNS2012_A4</vt:lpstr>
      <vt:lpstr>9_Present_FNS2012_A4</vt:lpstr>
      <vt:lpstr>1_Концепция АСК НДС2 Кас (1)</vt:lpstr>
      <vt:lpstr>1_Концепция АСК НДС2 Кас (1)</vt:lpstr>
      <vt:lpstr>1_Концепция АСК НДС2 Кас (1)</vt:lpstr>
      <vt:lpstr>1_Концепция АСК НДС2 Кас (1)</vt:lpstr>
      <vt:lpstr>1_Концепция АСК НДС2 Кас (1)</vt:lpstr>
      <vt:lpstr>1_Концепция АСК НДС2 Кас (1)</vt:lpstr>
      <vt:lpstr>1_Концепция АСК НДС2 Кас (1)</vt:lpstr>
      <vt:lpstr>1_Концепция АСК НДС2 Кас (1)</vt:lpstr>
      <vt:lpstr>1_Концепция АСК НДС2 Кас (1)</vt:lpstr>
      <vt:lpstr>1_Концепция АСК НДС2 Кас (1)</vt:lpstr>
      <vt:lpstr>1_Концепция АСК НДС2 Кас (1)</vt:lpstr>
      <vt:lpstr>1_Концепция АСК НДС2 Кас (1)</vt:lpstr>
      <vt:lpstr>1_Концепция АСК НДС2 Кас (1)</vt:lpstr>
      <vt:lpstr>3_Present_FNS2012_A4</vt:lpstr>
      <vt:lpstr>3_Present_FNS2012_A4</vt:lpstr>
      <vt:lpstr>3_Present_FNS2012_A4</vt:lpstr>
      <vt:lpstr>3_Present_FNS2012_A4</vt:lpstr>
      <vt:lpstr>3_Present_FNS2012_A4</vt:lpstr>
      <vt:lpstr>3_Present_FNS2012_A4</vt:lpstr>
      <vt:lpstr>3_Present_FNS2012_A4</vt:lpstr>
      <vt:lpstr>3_Present_FNS2012_A4</vt:lpstr>
      <vt:lpstr>3_Present_FNS2012_A4</vt:lpstr>
      <vt:lpstr>3_Present_FNS2012_A4</vt:lpstr>
      <vt:lpstr>3_Present_FNS2012_A4</vt:lpstr>
      <vt:lpstr>3_Present_FNS2012_A4</vt:lpstr>
      <vt:lpstr>6_Present_FNS2012_A4</vt:lpstr>
      <vt:lpstr>6_Present_FNS2012_A4</vt:lpstr>
      <vt:lpstr>6_Present_FNS2012_A4</vt:lpstr>
      <vt:lpstr>6_Present_FNS2012_A4</vt:lpstr>
      <vt:lpstr>6_Present_FNS2012_A4</vt:lpstr>
      <vt:lpstr>6_Present_FNS2012_A4</vt:lpstr>
      <vt:lpstr>6_Present_FNS2012_A4</vt:lpstr>
      <vt:lpstr>6_Present_FNS2012_A4</vt:lpstr>
      <vt:lpstr>6_Present_FNS2012_A4</vt:lpstr>
      <vt:lpstr>6_Present_FNS2012_A4</vt:lpstr>
      <vt:lpstr>6_Present_FNS2012_A4</vt:lpstr>
      <vt:lpstr>6_Present_FNS2012_A4</vt:lpstr>
      <vt:lpstr>6_Present_FNS2012_A4</vt:lpstr>
      <vt:lpstr>7_Present_FNS2012_A4</vt:lpstr>
      <vt:lpstr>7_Present_FNS2012_A4</vt:lpstr>
      <vt:lpstr>7_Present_FNS2012_A4</vt:lpstr>
      <vt:lpstr>7_Present_FNS2012_A4</vt:lpstr>
      <vt:lpstr>7_Present_FNS2012_A4</vt:lpstr>
      <vt:lpstr>7_Present_FNS2012_A4</vt:lpstr>
      <vt:lpstr>7_Present_FNS2012_A4</vt:lpstr>
      <vt:lpstr>7_Present_FNS2012_A4</vt:lpstr>
      <vt:lpstr>7_Present_FNS2012_A4</vt:lpstr>
      <vt:lpstr>7_Present_FNS2012_A4</vt:lpstr>
      <vt:lpstr>7_Present_FNS2012_A4</vt:lpstr>
      <vt:lpstr>7_Present_FNS2012_A4</vt:lpstr>
      <vt:lpstr>8_Present_FNS2012_A4</vt:lpstr>
      <vt:lpstr>8_Present_FNS2012_A4</vt:lpstr>
      <vt:lpstr>8_Present_FNS2012_A4</vt:lpstr>
      <vt:lpstr>8_Present_FNS2012_A4</vt:lpstr>
      <vt:lpstr>8_Present_FNS2012_A4</vt:lpstr>
      <vt:lpstr>8_Present_FNS2012_A4</vt:lpstr>
      <vt:lpstr>8_Present_FNS2012_A4</vt:lpstr>
      <vt:lpstr>8_Present_FNS2012_A4</vt:lpstr>
      <vt:lpstr>8_Present_FNS2012_A4</vt:lpstr>
      <vt:lpstr>8_Present_FNS2012_A4</vt:lpstr>
      <vt:lpstr>8_Present_FNS2012_A4</vt:lpstr>
      <vt:lpstr>8_Present_FNS2012_A4</vt:lpstr>
      <vt:lpstr>10_Present_FNS2012_A4</vt:lpstr>
      <vt:lpstr>10_Present_FNS2012_A4</vt:lpstr>
      <vt:lpstr>10_Present_FNS2012_A4</vt:lpstr>
      <vt:lpstr>10_Present_FNS2012_A4</vt:lpstr>
      <vt:lpstr>10_Present_FNS2012_A4</vt:lpstr>
      <vt:lpstr>10_Present_FNS2012_A4</vt:lpstr>
      <vt:lpstr>10_Present_FNS2012_A4</vt:lpstr>
      <vt:lpstr>10_Present_FNS2012_A4</vt:lpstr>
      <vt:lpstr>10_Present_FNS2012_A4</vt:lpstr>
      <vt:lpstr>10_Present_FNS2012_A4</vt:lpstr>
      <vt:lpstr>10_Present_FNS2012_A4</vt:lpstr>
      <vt:lpstr>10_Present_FNS2012_A4</vt:lpstr>
      <vt:lpstr>11_Present_FNS2012_A4</vt:lpstr>
      <vt:lpstr>11_Present_FNS2012_A4</vt:lpstr>
      <vt:lpstr>11_Present_FNS2012_A4</vt:lpstr>
      <vt:lpstr>11_Present_FNS2012_A4</vt:lpstr>
      <vt:lpstr>11_Present_FNS2012_A4</vt:lpstr>
      <vt:lpstr>11_Present_FNS2012_A4</vt:lpstr>
      <vt:lpstr>11_Present_FNS2012_A4</vt:lpstr>
      <vt:lpstr>11_Present_FNS2012_A4</vt:lpstr>
      <vt:lpstr>11_Present_FNS2012_A4</vt:lpstr>
      <vt:lpstr>11_Present_FNS2012_A4</vt:lpstr>
      <vt:lpstr>11_Present_FNS2012_A4</vt:lpstr>
      <vt:lpstr>11_Present_FNS2012_A4</vt:lpstr>
      <vt:lpstr>11_Present_FNS2012_A4</vt:lpstr>
      <vt:lpstr>2_Концепция АСК НДС2 Кас (1)</vt:lpstr>
      <vt:lpstr>2_Концепция АСК НДС2 Кас (1)</vt:lpstr>
      <vt:lpstr>2_Концепция АСК НДС2 Кас (1)</vt:lpstr>
      <vt:lpstr>2_Концепция АСК НДС2 Кас (1)</vt:lpstr>
      <vt:lpstr>2_Концепция АСК НДС2 Кас (1)</vt:lpstr>
      <vt:lpstr>2_Концепция АСК НДС2 Кас (1)</vt:lpstr>
      <vt:lpstr>2_Концепция АСК НДС2 Кас (1)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Информационное сопровождение реформы по итогам 2018 года</vt:lpstr>
      <vt:lpstr>Главное демонстрационное табло автоматизированной системы контроля ККТ</vt:lpstr>
      <vt:lpstr>Слайд 19</vt:lpstr>
      <vt:lpstr>Международный опыт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Совещание по вопросам проведения эксперимента</dc:title>
  <dc:creator>Anatoly Gaverdovskiy</dc:creator>
  <cp:lastModifiedBy>Макаров А.В.</cp:lastModifiedBy>
  <cp:revision>905</cp:revision>
  <cp:lastPrinted>2016-08-02T13:10:17Z</cp:lastPrinted>
  <dcterms:created xsi:type="dcterms:W3CDTF">2014-02-04T14:06:09Z</dcterms:created>
  <dcterms:modified xsi:type="dcterms:W3CDTF">2019-03-01T12:14:06Z</dcterms:modified>
</cp:coreProperties>
</file>